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43"/>
  </p:notesMasterIdLst>
  <p:handoutMasterIdLst>
    <p:handoutMasterId r:id="rId44"/>
  </p:handoutMasterIdLst>
  <p:sldIdLst>
    <p:sldId id="1068" r:id="rId2"/>
    <p:sldId id="1069" r:id="rId3"/>
    <p:sldId id="1163" r:id="rId4"/>
    <p:sldId id="1198" r:id="rId5"/>
    <p:sldId id="1164" r:id="rId6"/>
    <p:sldId id="1165" r:id="rId7"/>
    <p:sldId id="1166" r:id="rId8"/>
    <p:sldId id="1167" r:id="rId9"/>
    <p:sldId id="1168" r:id="rId10"/>
    <p:sldId id="1169" r:id="rId11"/>
    <p:sldId id="1170" r:id="rId12"/>
    <p:sldId id="1171" r:id="rId13"/>
    <p:sldId id="1173" r:id="rId14"/>
    <p:sldId id="1174" r:id="rId15"/>
    <p:sldId id="1175" r:id="rId16"/>
    <p:sldId id="1176" r:id="rId17"/>
    <p:sldId id="1177" r:id="rId18"/>
    <p:sldId id="1178" r:id="rId19"/>
    <p:sldId id="1179" r:id="rId20"/>
    <p:sldId id="1180" r:id="rId21"/>
    <p:sldId id="1181" r:id="rId22"/>
    <p:sldId id="1199" r:id="rId23"/>
    <p:sldId id="1182" r:id="rId24"/>
    <p:sldId id="1183" r:id="rId25"/>
    <p:sldId id="1184" r:id="rId26"/>
    <p:sldId id="1186" r:id="rId27"/>
    <p:sldId id="1187" r:id="rId28"/>
    <p:sldId id="1188" r:id="rId29"/>
    <p:sldId id="1189" r:id="rId30"/>
    <p:sldId id="1200" r:id="rId31"/>
    <p:sldId id="1201" r:id="rId32"/>
    <p:sldId id="1202" r:id="rId33"/>
    <p:sldId id="1190" r:id="rId34"/>
    <p:sldId id="1192" r:id="rId35"/>
    <p:sldId id="1193" r:id="rId36"/>
    <p:sldId id="1191" r:id="rId37"/>
    <p:sldId id="1194" r:id="rId38"/>
    <p:sldId id="1195" r:id="rId39"/>
    <p:sldId id="1196" r:id="rId40"/>
    <p:sldId id="1197" r:id="rId41"/>
    <p:sldId id="1092" r:id="rId4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6909" autoAdjust="0"/>
  </p:normalViewPr>
  <p:slideViewPr>
    <p:cSldViewPr snapToGrid="0">
      <p:cViewPr varScale="1">
        <p:scale>
          <a:sx n="88" d="100"/>
          <a:sy n="88" d="100"/>
        </p:scale>
        <p:origin x="1416" y="9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2373"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smtClean="0"/>
              <a:t>11/8/23</a:t>
            </a:r>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C369036-5B90-4159-950A-FC236DC91CD9}" type="slidenum">
              <a:rPr lang="en-US" smtClean="0"/>
              <a:t>‹#›</a:t>
            </a:fld>
            <a:endParaRPr lang="en-US" dirty="0"/>
          </a:p>
        </p:txBody>
      </p:sp>
    </p:spTree>
    <p:extLst>
      <p:ext uri="{BB962C8B-B14F-4D97-AF65-F5344CB8AC3E}">
        <p14:creationId xmlns:p14="http://schemas.microsoft.com/office/powerpoint/2010/main" val="280772107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r>
              <a:rPr lang="en-US" smtClean="0"/>
              <a:t>11/8/23</a:t>
            </a:r>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A4A9591-6B62-414E-B780-29C3A0FEC39B}" type="slidenum">
              <a:rPr lang="en-US" smtClean="0"/>
              <a:t>‹#›</a:t>
            </a:fld>
            <a:endParaRPr lang="en-US" dirty="0"/>
          </a:p>
        </p:txBody>
      </p:sp>
    </p:spTree>
    <p:extLst>
      <p:ext uri="{BB962C8B-B14F-4D97-AF65-F5344CB8AC3E}">
        <p14:creationId xmlns:p14="http://schemas.microsoft.com/office/powerpoint/2010/main" val="329220765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dirty="0"/>
              <a:t>Workplace Discrimination &amp; Employment Law</a:t>
            </a:r>
          </a:p>
        </p:txBody>
      </p:sp>
      <p:sp>
        <p:nvSpPr>
          <p:cNvPr id="5" name="Date Placeholder 4"/>
          <p:cNvSpPr>
            <a:spLocks noGrp="1"/>
          </p:cNvSpPr>
          <p:nvPr>
            <p:ph type="dt" idx="1"/>
          </p:nvPr>
        </p:nvSpPr>
        <p:spPr/>
        <p:txBody>
          <a:bodyPr/>
          <a:lstStyle/>
          <a:p>
            <a:r>
              <a:rPr lang="en-US" smtClean="0"/>
              <a:t>11/8/23</a:t>
            </a:r>
            <a:endParaRPr lang="en-US" dirty="0"/>
          </a:p>
        </p:txBody>
      </p:sp>
      <p:sp>
        <p:nvSpPr>
          <p:cNvPr id="6" name="Footer Placeholder 5"/>
          <p:cNvSpPr>
            <a:spLocks noGrp="1"/>
          </p:cNvSpPr>
          <p:nvPr>
            <p:ph type="ftr" sz="quarter" idx="4"/>
          </p:nvPr>
        </p:nvSpPr>
        <p:spPr/>
        <p:txBody>
          <a:bodyPr/>
          <a:lstStyle/>
          <a:p>
            <a:r>
              <a:rPr lang="en-US" dirty="0"/>
              <a:t>Strategies to Combat Bias, Bullying &amp; Harassment in the Law</a:t>
            </a:r>
          </a:p>
        </p:txBody>
      </p:sp>
      <p:sp>
        <p:nvSpPr>
          <p:cNvPr id="7" name="Slide Number Placeholder 6"/>
          <p:cNvSpPr>
            <a:spLocks noGrp="1"/>
          </p:cNvSpPr>
          <p:nvPr>
            <p:ph type="sldNum" sz="quarter" idx="5"/>
          </p:nvPr>
        </p:nvSpPr>
        <p:spPr/>
        <p:txBody>
          <a:bodyPr/>
          <a:lstStyle/>
          <a:p>
            <a:fld id="{9B63D24D-BFCA-C241-B567-1C9DC8D2483D}" type="slidenum">
              <a:rPr lang="en-US" smtClean="0"/>
              <a:t>3</a:t>
            </a:fld>
            <a:endParaRPr lang="en-US" dirty="0"/>
          </a:p>
        </p:txBody>
      </p:sp>
    </p:spTree>
    <p:extLst>
      <p:ext uri="{BB962C8B-B14F-4D97-AF65-F5344CB8AC3E}">
        <p14:creationId xmlns:p14="http://schemas.microsoft.com/office/powerpoint/2010/main" val="4126721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fld id="{EA4A9591-6B62-414E-B780-29C3A0FEC39B}" type="slidenum">
              <a:rPr lang="en-US" smtClean="0"/>
              <a:t>10</a:t>
            </a:fld>
            <a:endParaRPr lang="en-US" dirty="0"/>
          </a:p>
        </p:txBody>
      </p:sp>
      <p:sp>
        <p:nvSpPr>
          <p:cNvPr id="6" name="Date Placeholder 5"/>
          <p:cNvSpPr>
            <a:spLocks noGrp="1"/>
          </p:cNvSpPr>
          <p:nvPr>
            <p:ph type="dt" idx="12"/>
          </p:nvPr>
        </p:nvSpPr>
        <p:spPr/>
        <p:txBody>
          <a:bodyPr/>
          <a:lstStyle/>
          <a:p>
            <a:r>
              <a:rPr lang="en-US" smtClean="0"/>
              <a:t>11/8/23</a:t>
            </a:r>
            <a:endParaRPr lang="en-US" dirty="0"/>
          </a:p>
        </p:txBody>
      </p:sp>
    </p:spTree>
    <p:extLst>
      <p:ext uri="{BB962C8B-B14F-4D97-AF65-F5344CB8AC3E}">
        <p14:creationId xmlns:p14="http://schemas.microsoft.com/office/powerpoint/2010/main" val="192734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smtClean="0">
                <a:solidFill>
                  <a:srgbClr val="333333"/>
                </a:solidFill>
                <a:effectLst/>
                <a:latin typeface="Graphik-regular"/>
              </a:rPr>
              <a:t>Tip credits are a way to include gratuities in minimum wage calculations. They allow an employer to credit a portion of an employee's tips toward the employer's obligation to pay minimum wage. Tip credits are not deducted from employees' pay; instead, if permitted to take a tip credit employers may claim a certain amount against their minimum wage requirement.</a:t>
            </a:r>
          </a:p>
          <a:p>
            <a:endParaRPr lang="en-US" b="0" i="0" dirty="0" smtClean="0">
              <a:solidFill>
                <a:srgbClr val="333333"/>
              </a:solidFill>
              <a:effectLst/>
              <a:latin typeface="Graphik-regular"/>
            </a:endParaRPr>
          </a:p>
          <a:p>
            <a:r>
              <a:rPr lang="en-US" b="0" i="0" dirty="0" smtClean="0">
                <a:solidFill>
                  <a:srgbClr val="333333"/>
                </a:solidFill>
                <a:effectLst/>
                <a:latin typeface="Graphik-regular"/>
              </a:rPr>
              <a:t>Tip Pool:</a:t>
            </a:r>
            <a:r>
              <a:rPr lang="en-US" b="0" i="0" baseline="0" dirty="0" smtClean="0">
                <a:solidFill>
                  <a:srgbClr val="333333"/>
                </a:solidFill>
                <a:effectLst/>
                <a:latin typeface="Graphik-regular"/>
              </a:rPr>
              <a:t> Again, Employers may NOT keep any amount of tips. Also, any managers/supervisors cannot participate in that pool.</a:t>
            </a:r>
          </a:p>
          <a:p>
            <a:r>
              <a:rPr lang="en-US" sz="1200" b="0" i="0" kern="1200" dirty="0" smtClean="0">
                <a:solidFill>
                  <a:schemeClr val="tx1"/>
                </a:solidFill>
                <a:effectLst/>
                <a:latin typeface="+mn-lt"/>
                <a:ea typeface="+mn-ea"/>
                <a:cs typeface="+mn-cs"/>
              </a:rPr>
              <a:t>Voluntary participation: Employees must voluntarily participate in the tip pooling arrangement. Employers cannot require employees to contribute to the tip pool or mandate specific tip-sharing amounts.</a:t>
            </a:r>
          </a:p>
        </p:txBody>
      </p:sp>
      <p:sp>
        <p:nvSpPr>
          <p:cNvPr id="4" name="Slide Number Placeholder 3"/>
          <p:cNvSpPr>
            <a:spLocks noGrp="1"/>
          </p:cNvSpPr>
          <p:nvPr>
            <p:ph type="sldNum" sz="quarter" idx="10"/>
          </p:nvPr>
        </p:nvSpPr>
        <p:spPr/>
        <p:txBody>
          <a:bodyPr/>
          <a:lstStyle/>
          <a:p>
            <a:fld id="{EA4A9591-6B62-414E-B780-29C3A0FEC39B}" type="slidenum">
              <a:rPr lang="en-US" smtClean="0"/>
              <a:t>37</a:t>
            </a:fld>
            <a:endParaRPr lang="en-US" dirty="0"/>
          </a:p>
        </p:txBody>
      </p:sp>
      <p:sp>
        <p:nvSpPr>
          <p:cNvPr id="5" name="Date Placeholder 4"/>
          <p:cNvSpPr>
            <a:spLocks noGrp="1"/>
          </p:cNvSpPr>
          <p:nvPr>
            <p:ph type="dt" idx="11"/>
          </p:nvPr>
        </p:nvSpPr>
        <p:spPr/>
        <p:txBody>
          <a:bodyPr/>
          <a:lstStyle/>
          <a:p>
            <a:r>
              <a:rPr lang="en-US" smtClean="0"/>
              <a:t>11/8/23</a:t>
            </a:r>
            <a:endParaRPr lang="en-US" dirty="0"/>
          </a:p>
        </p:txBody>
      </p:sp>
    </p:spTree>
    <p:extLst>
      <p:ext uri="{BB962C8B-B14F-4D97-AF65-F5344CB8AC3E}">
        <p14:creationId xmlns:p14="http://schemas.microsoft.com/office/powerpoint/2010/main" val="7635367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9" name="Picture 18" descr="foo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6089" y="243611"/>
            <a:ext cx="4818644" cy="5579379"/>
          </a:xfrm>
          <a:prstGeom prst="rect">
            <a:avLst/>
          </a:prstGeom>
        </p:spPr>
      </p:pic>
      <p:sp>
        <p:nvSpPr>
          <p:cNvPr id="2" name="Title 1"/>
          <p:cNvSpPr>
            <a:spLocks noGrp="1"/>
          </p:cNvSpPr>
          <p:nvPr>
            <p:ph type="ctrTitle" hasCustomPrompt="1"/>
          </p:nvPr>
        </p:nvSpPr>
        <p:spPr>
          <a:xfrm>
            <a:off x="5541819" y="883517"/>
            <a:ext cx="6024160" cy="1271636"/>
          </a:xfrm>
          <a:prstGeom prst="rect">
            <a:avLst/>
          </a:prstGeom>
        </p:spPr>
        <p:txBody>
          <a:bodyPr/>
          <a:lstStyle>
            <a:lvl1pPr algn="l">
              <a:lnSpc>
                <a:spcPct val="85000"/>
              </a:lnSpc>
              <a:defRPr sz="3000" b="1" cap="all" baseline="0">
                <a:solidFill>
                  <a:srgbClr val="2A3620"/>
                </a:solidFill>
                <a:latin typeface="Minion Pro"/>
                <a:cs typeface="Minion Pro"/>
              </a:defRPr>
            </a:lvl1pPr>
          </a:lstStyle>
          <a:p>
            <a:r>
              <a:rPr lang="en-US" dirty="0"/>
              <a:t>ENTER THE</a:t>
            </a:r>
            <a:br>
              <a:rPr lang="en-US" dirty="0"/>
            </a:br>
            <a:r>
              <a:rPr lang="en-US" dirty="0"/>
              <a:t>PRESENTATION TITLE</a:t>
            </a:r>
            <a:br>
              <a:rPr lang="en-US" dirty="0"/>
            </a:br>
            <a:r>
              <a:rPr lang="en-US" dirty="0"/>
              <a:t>IN THIS SPACE</a:t>
            </a:r>
          </a:p>
        </p:txBody>
      </p:sp>
      <p:sp>
        <p:nvSpPr>
          <p:cNvPr id="3" name="Subtitle 2"/>
          <p:cNvSpPr>
            <a:spLocks noGrp="1"/>
          </p:cNvSpPr>
          <p:nvPr>
            <p:ph type="subTitle" idx="1" hasCustomPrompt="1"/>
          </p:nvPr>
        </p:nvSpPr>
        <p:spPr>
          <a:xfrm>
            <a:off x="5541819" y="2162078"/>
            <a:ext cx="6024160" cy="962892"/>
          </a:xfrm>
          <a:prstGeom prst="rect">
            <a:avLst/>
          </a:prstGeom>
        </p:spPr>
        <p:txBody>
          <a:bodyPr/>
          <a:lstStyle>
            <a:lvl1pPr marL="0" indent="0" algn="l">
              <a:buNone/>
              <a:defRPr sz="2400">
                <a:solidFill>
                  <a:srgbClr val="EBA12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Subtitle In This Space</a:t>
            </a:r>
          </a:p>
        </p:txBody>
      </p:sp>
      <p:cxnSp>
        <p:nvCxnSpPr>
          <p:cNvPr id="17" name="Straight Connector 16"/>
          <p:cNvCxnSpPr/>
          <p:nvPr userDrawn="1"/>
        </p:nvCxnSpPr>
        <p:spPr>
          <a:xfrm flipV="1">
            <a:off x="602018" y="5811509"/>
            <a:ext cx="10892124" cy="11481"/>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userDrawn="1"/>
        </p:nvSpPr>
        <p:spPr>
          <a:xfrm>
            <a:off x="0" y="6526953"/>
            <a:ext cx="12192000" cy="230832"/>
          </a:xfrm>
          <a:prstGeom prst="rect">
            <a:avLst/>
          </a:prstGeom>
          <a:noFill/>
        </p:spPr>
        <p:txBody>
          <a:bodyPr wrap="square" rtlCol="0">
            <a:spAutoFit/>
          </a:bodyPr>
          <a:lstStyle/>
          <a:p>
            <a:pPr algn="ctr"/>
            <a:r>
              <a:rPr lang="en-US" sz="900" dirty="0">
                <a:solidFill>
                  <a:schemeClr val="bg1"/>
                </a:solidFill>
                <a:latin typeface="Minion Pro"/>
                <a:cs typeface="Minion Pro"/>
              </a:rPr>
              <a:t>LADDEY, CLARK &amp; RYAN LLP - 60 BLUE HERON ROAD, SUITE 300, SPARTA, NJ 07871  /  TEL: (973) 729-1880  /  </a:t>
            </a:r>
            <a:r>
              <a:rPr lang="en-US" sz="900" dirty="0">
                <a:solidFill>
                  <a:srgbClr val="EBA121"/>
                </a:solidFill>
                <a:latin typeface="Minion Pro"/>
                <a:cs typeface="Minion Pro"/>
              </a:rPr>
              <a:t>WWW.LCRLAW.COM</a:t>
            </a:r>
          </a:p>
        </p:txBody>
      </p:sp>
      <p:sp>
        <p:nvSpPr>
          <p:cNvPr id="26" name="TextBox 25"/>
          <p:cNvSpPr txBox="1"/>
          <p:nvPr userDrawn="1"/>
        </p:nvSpPr>
        <p:spPr>
          <a:xfrm>
            <a:off x="602018" y="5926666"/>
            <a:ext cx="10892124" cy="419346"/>
          </a:xfrm>
          <a:prstGeom prst="rect">
            <a:avLst/>
          </a:prstGeom>
          <a:noFill/>
        </p:spPr>
        <p:txBody>
          <a:bodyPr wrap="square" rtlCol="0">
            <a:spAutoFit/>
          </a:bodyPr>
          <a:lstStyle/>
          <a:p>
            <a:pPr algn="ctr">
              <a:lnSpc>
                <a:spcPct val="125000"/>
              </a:lnSpc>
            </a:pPr>
            <a:r>
              <a:rPr lang="en-US" sz="850" kern="1200" spc="80" baseline="0" dirty="0">
                <a:solidFill>
                  <a:schemeClr val="tx1">
                    <a:lumMod val="50000"/>
                    <a:lumOff val="50000"/>
                  </a:schemeClr>
                </a:solidFill>
                <a:latin typeface="Arial"/>
                <a:cs typeface="Arial"/>
              </a:rPr>
              <a:t>PERSONAL INJURY  /  GOVERNMENT SERVICES  /  EMPLOYMENT AND LABOR  /  BUSINESS LAW  /  COMMERCIAL LITIGATION  /  </a:t>
            </a:r>
          </a:p>
          <a:p>
            <a:pPr algn="ctr">
              <a:lnSpc>
                <a:spcPct val="125000"/>
              </a:lnSpc>
            </a:pPr>
            <a:r>
              <a:rPr lang="en-US" sz="850" kern="1200" spc="80" baseline="0" dirty="0">
                <a:solidFill>
                  <a:schemeClr val="tx1">
                    <a:lumMod val="50000"/>
                    <a:lumOff val="50000"/>
                  </a:schemeClr>
                </a:solidFill>
                <a:latin typeface="Arial"/>
                <a:cs typeface="Arial"/>
              </a:rPr>
              <a:t>ENVIRONMENTAL LAW  /  WORKERS’ COMPENSATION  /  LAND USE AND ZONING  /  TRUSTS, ESTATES AND WILLS</a:t>
            </a:r>
          </a:p>
        </p:txBody>
      </p:sp>
    </p:spTree>
    <p:extLst>
      <p:ext uri="{BB962C8B-B14F-4D97-AF65-F5344CB8AC3E}">
        <p14:creationId xmlns:p14="http://schemas.microsoft.com/office/powerpoint/2010/main" val="1051342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11/8/2023</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3401305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11/8/2023</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1277333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8" name="Rectangle 17"/>
          <p:cNvSpPr/>
          <p:nvPr userDrawn="1"/>
        </p:nvSpPr>
        <p:spPr>
          <a:xfrm>
            <a:off x="1230420" y="923636"/>
            <a:ext cx="3458505" cy="2439940"/>
          </a:xfrm>
          <a:prstGeom prst="rect">
            <a:avLst/>
          </a:prstGeom>
          <a:solidFill>
            <a:srgbClr val="FFCF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1" name="Rectangle 20"/>
          <p:cNvSpPr/>
          <p:nvPr userDrawn="1"/>
        </p:nvSpPr>
        <p:spPr>
          <a:xfrm>
            <a:off x="1713860" y="1447800"/>
            <a:ext cx="1532209" cy="930564"/>
          </a:xfrm>
          <a:prstGeom prst="rect">
            <a:avLst/>
          </a:prstGeom>
          <a:solidFill>
            <a:srgbClr val="2A3620"/>
          </a:solidFill>
          <a:ln w="57150" cap="sq" cmpd="sng">
            <a:miter lim="800000"/>
          </a:ln>
        </p:spPr>
        <p:style>
          <a:lnRef idx="3">
            <a:schemeClr val="lt1"/>
          </a:lnRef>
          <a:fillRef idx="1">
            <a:schemeClr val="dk1"/>
          </a:fillRef>
          <a:effectRef idx="1">
            <a:schemeClr val="dk1"/>
          </a:effectRef>
          <a:fontRef idx="minor">
            <a:schemeClr val="lt1"/>
          </a:fontRef>
        </p:style>
        <p:txBody>
          <a:bodyPr rtlCol="0" anchor="ctr"/>
          <a:lstStyle/>
          <a:p>
            <a:pPr algn="ctr"/>
            <a:endParaRPr lang="en-US" sz="1800" dirty="0"/>
          </a:p>
        </p:txBody>
      </p:sp>
      <p:sp>
        <p:nvSpPr>
          <p:cNvPr id="9" name="TextBox 8"/>
          <p:cNvSpPr txBox="1"/>
          <p:nvPr userDrawn="1"/>
        </p:nvSpPr>
        <p:spPr>
          <a:xfrm>
            <a:off x="0" y="6526953"/>
            <a:ext cx="12192000" cy="230832"/>
          </a:xfrm>
          <a:prstGeom prst="rect">
            <a:avLst/>
          </a:prstGeom>
          <a:noFill/>
        </p:spPr>
        <p:txBody>
          <a:bodyPr wrap="square" rtlCol="0">
            <a:spAutoFit/>
          </a:bodyPr>
          <a:lstStyle/>
          <a:p>
            <a:pPr algn="ctr"/>
            <a:r>
              <a:rPr lang="en-US" sz="900" dirty="0">
                <a:solidFill>
                  <a:schemeClr val="bg1"/>
                </a:solidFill>
                <a:latin typeface="Minion Pro"/>
                <a:cs typeface="Minion Pro"/>
              </a:rPr>
              <a:t>LADDEY, CLARK &amp; RYAN LLP - 60 BLUE HERON ROAD, SUITE 300, SPARTA, NJ 07871  /  TEL: (973) 729-1880  /  </a:t>
            </a:r>
            <a:r>
              <a:rPr lang="en-US" sz="900" dirty="0">
                <a:solidFill>
                  <a:srgbClr val="EA9922"/>
                </a:solidFill>
                <a:latin typeface="Minion Pro"/>
                <a:cs typeface="Minion Pro"/>
              </a:rPr>
              <a:t>WWW.LCRLAW.COM</a:t>
            </a:r>
          </a:p>
        </p:txBody>
      </p:sp>
      <p:cxnSp>
        <p:nvCxnSpPr>
          <p:cNvPr id="16" name="Straight Connector 15"/>
          <p:cNvCxnSpPr/>
          <p:nvPr userDrawn="1"/>
        </p:nvCxnSpPr>
        <p:spPr>
          <a:xfrm flipV="1">
            <a:off x="602018" y="5811509"/>
            <a:ext cx="10892124" cy="11481"/>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20" name="Rectangle 19"/>
          <p:cNvSpPr/>
          <p:nvPr userDrawn="1"/>
        </p:nvSpPr>
        <p:spPr>
          <a:xfrm>
            <a:off x="620889" y="700424"/>
            <a:ext cx="2026868" cy="1270000"/>
          </a:xfrm>
          <a:prstGeom prst="rect">
            <a:avLst/>
          </a:prstGeom>
          <a:solidFill>
            <a:srgbClr val="EBA121"/>
          </a:solidFill>
          <a:ln w="57150" cap="sq" cmpd="sng">
            <a:miter lim="800000"/>
          </a:ln>
        </p:spPr>
        <p:style>
          <a:lnRef idx="3">
            <a:schemeClr val="lt1"/>
          </a:lnRef>
          <a:fillRef idx="1">
            <a:schemeClr val="dk1"/>
          </a:fillRef>
          <a:effectRef idx="1">
            <a:schemeClr val="dk1"/>
          </a:effectRef>
          <a:fontRef idx="minor">
            <a:schemeClr val="lt1"/>
          </a:fontRef>
        </p:style>
        <p:txBody>
          <a:bodyPr rtlCol="0" anchor="ctr"/>
          <a:lstStyle/>
          <a:p>
            <a:pPr algn="ctr"/>
            <a:endParaRPr lang="en-US" sz="1800" dirty="0"/>
          </a:p>
        </p:txBody>
      </p:sp>
      <p:sp>
        <p:nvSpPr>
          <p:cNvPr id="24" name="TextBox 23"/>
          <p:cNvSpPr txBox="1"/>
          <p:nvPr userDrawn="1"/>
        </p:nvSpPr>
        <p:spPr>
          <a:xfrm>
            <a:off x="612281" y="828517"/>
            <a:ext cx="2160284" cy="1025665"/>
          </a:xfrm>
          <a:prstGeom prst="rect">
            <a:avLst/>
          </a:prstGeom>
          <a:noFill/>
        </p:spPr>
        <p:txBody>
          <a:bodyPr wrap="square" rtlCol="0">
            <a:spAutoFit/>
          </a:bodyPr>
          <a:lstStyle/>
          <a:p>
            <a:pPr algn="l">
              <a:lnSpc>
                <a:spcPct val="80000"/>
              </a:lnSpc>
            </a:pPr>
            <a:r>
              <a:rPr lang="en-US" sz="1050" spc="0" dirty="0">
                <a:solidFill>
                  <a:schemeClr val="bg1"/>
                </a:solidFill>
                <a:latin typeface="Arial"/>
                <a:cs typeface="Arial"/>
              </a:rPr>
              <a:t>COMMITTED</a:t>
            </a:r>
            <a:r>
              <a:rPr lang="en-US" sz="1050" spc="0" baseline="0" dirty="0">
                <a:solidFill>
                  <a:schemeClr val="bg1"/>
                </a:solidFill>
                <a:latin typeface="Arial"/>
                <a:cs typeface="Arial"/>
              </a:rPr>
              <a:t> TO THE</a:t>
            </a:r>
          </a:p>
          <a:p>
            <a:pPr algn="l">
              <a:lnSpc>
                <a:spcPct val="80000"/>
              </a:lnSpc>
            </a:pPr>
            <a:r>
              <a:rPr lang="en-US" sz="2000" spc="0" baseline="0" dirty="0">
                <a:solidFill>
                  <a:srgbClr val="FFCF65"/>
                </a:solidFill>
                <a:latin typeface="Arial"/>
                <a:cs typeface="Arial"/>
              </a:rPr>
              <a:t>SUCCESS</a:t>
            </a:r>
          </a:p>
          <a:p>
            <a:pPr algn="l">
              <a:lnSpc>
                <a:spcPct val="80000"/>
              </a:lnSpc>
            </a:pPr>
            <a:r>
              <a:rPr lang="en-US" sz="1050" spc="0" baseline="0" dirty="0">
                <a:solidFill>
                  <a:schemeClr val="bg1"/>
                </a:solidFill>
                <a:latin typeface="Arial"/>
                <a:cs typeface="Arial"/>
              </a:rPr>
              <a:t>OF OUR</a:t>
            </a:r>
          </a:p>
          <a:p>
            <a:pPr algn="l">
              <a:lnSpc>
                <a:spcPct val="80000"/>
              </a:lnSpc>
            </a:pPr>
            <a:r>
              <a:rPr lang="en-US" sz="1700" spc="0" baseline="0" dirty="0">
                <a:solidFill>
                  <a:schemeClr val="bg1"/>
                </a:solidFill>
                <a:latin typeface="Arial"/>
                <a:cs typeface="Arial"/>
              </a:rPr>
              <a:t>CLIENTS &amp;</a:t>
            </a:r>
          </a:p>
          <a:p>
            <a:pPr algn="l">
              <a:lnSpc>
                <a:spcPct val="75000"/>
              </a:lnSpc>
            </a:pPr>
            <a:r>
              <a:rPr lang="en-US" sz="1700" spc="0" baseline="0" dirty="0">
                <a:solidFill>
                  <a:schemeClr val="bg1"/>
                </a:solidFill>
                <a:latin typeface="Arial"/>
                <a:cs typeface="Arial"/>
              </a:rPr>
              <a:t>COMMUNITY</a:t>
            </a:r>
            <a:r>
              <a:rPr lang="en-US" sz="1800" spc="0" baseline="0" dirty="0">
                <a:solidFill>
                  <a:schemeClr val="bg1"/>
                </a:solidFill>
                <a:latin typeface="Arial"/>
                <a:cs typeface="Arial"/>
              </a:rPr>
              <a:t>.</a:t>
            </a:r>
            <a:endParaRPr lang="en-US" sz="1800" spc="0" dirty="0">
              <a:solidFill>
                <a:schemeClr val="bg1"/>
              </a:solidFill>
              <a:latin typeface="Arial"/>
              <a:cs typeface="Arial"/>
            </a:endParaRPr>
          </a:p>
        </p:txBody>
      </p:sp>
      <p:sp>
        <p:nvSpPr>
          <p:cNvPr id="25" name="Title 1"/>
          <p:cNvSpPr>
            <a:spLocks noGrp="1"/>
          </p:cNvSpPr>
          <p:nvPr>
            <p:ph type="ctrTitle" hasCustomPrompt="1"/>
          </p:nvPr>
        </p:nvSpPr>
        <p:spPr>
          <a:xfrm>
            <a:off x="5541819" y="768062"/>
            <a:ext cx="6024160" cy="1271636"/>
          </a:xfrm>
          <a:prstGeom prst="rect">
            <a:avLst/>
          </a:prstGeom>
        </p:spPr>
        <p:txBody>
          <a:bodyPr/>
          <a:lstStyle>
            <a:lvl1pPr algn="l">
              <a:lnSpc>
                <a:spcPct val="85000"/>
              </a:lnSpc>
              <a:defRPr sz="3000" b="1" cap="all" baseline="0">
                <a:solidFill>
                  <a:srgbClr val="2A3620"/>
                </a:solidFill>
                <a:latin typeface="Minion Pro"/>
                <a:cs typeface="Minion Pro"/>
              </a:defRPr>
            </a:lvl1pPr>
          </a:lstStyle>
          <a:p>
            <a:r>
              <a:rPr lang="en-US" dirty="0"/>
              <a:t>ENTER THE</a:t>
            </a:r>
            <a:br>
              <a:rPr lang="en-US" dirty="0"/>
            </a:br>
            <a:r>
              <a:rPr lang="en-US" dirty="0"/>
              <a:t>PRESENTATION TITLE</a:t>
            </a:r>
            <a:br>
              <a:rPr lang="en-US" dirty="0"/>
            </a:br>
            <a:r>
              <a:rPr lang="en-US" dirty="0"/>
              <a:t>IN THIS SPACE</a:t>
            </a:r>
          </a:p>
        </p:txBody>
      </p:sp>
      <p:sp>
        <p:nvSpPr>
          <p:cNvPr id="26" name="Subtitle 2"/>
          <p:cNvSpPr>
            <a:spLocks noGrp="1"/>
          </p:cNvSpPr>
          <p:nvPr>
            <p:ph type="subTitle" idx="1" hasCustomPrompt="1"/>
          </p:nvPr>
        </p:nvSpPr>
        <p:spPr>
          <a:xfrm>
            <a:off x="5541819" y="2046623"/>
            <a:ext cx="6024160" cy="962892"/>
          </a:xfrm>
          <a:prstGeom prst="rect">
            <a:avLst/>
          </a:prstGeom>
        </p:spPr>
        <p:txBody>
          <a:bodyPr/>
          <a:lstStyle>
            <a:lvl1pPr marL="0" indent="0" algn="l">
              <a:buNone/>
              <a:defRPr sz="2400">
                <a:solidFill>
                  <a:srgbClr val="EBA12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Subtitle In This Space</a:t>
            </a:r>
          </a:p>
        </p:txBody>
      </p:sp>
      <p:pic>
        <p:nvPicPr>
          <p:cNvPr id="2" name="Picture 1" descr="family.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74564" y="533401"/>
            <a:ext cx="1368685" cy="849742"/>
          </a:xfrm>
          <a:prstGeom prst="rect">
            <a:avLst/>
          </a:prstGeom>
          <a:solidFill>
            <a:srgbClr val="FFFFFF">
              <a:shade val="85000"/>
            </a:srgbClr>
          </a:solidFill>
          <a:ln w="57150" cap="sq" cmpd="sng">
            <a:solidFill>
              <a:srgbClr val="FFFFFF"/>
            </a:solidFill>
            <a:miter lim="800000"/>
          </a:ln>
          <a:effectLst>
            <a:outerShdw blurRad="63500" sx="102000" sy="102000" algn="ctr" rotWithShape="0">
              <a:prstClr val="black">
                <a:alpha val="40000"/>
              </a:prstClr>
            </a:outerShdw>
          </a:effectLst>
          <a:scene3d>
            <a:camera prst="orthographicFront"/>
            <a:lightRig rig="twoPt" dir="t">
              <a:rot lat="0" lon="0" rev="7200000"/>
            </a:lightRig>
          </a:scene3d>
          <a:sp3d>
            <a:contourClr>
              <a:srgbClr val="FFFFFF"/>
            </a:contourClr>
          </a:sp3d>
        </p:spPr>
      </p:pic>
      <p:pic>
        <p:nvPicPr>
          <p:cNvPr id="4" name="Picture 3" descr="court.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399" y="3276601"/>
            <a:ext cx="3103171" cy="1926591"/>
          </a:xfrm>
          <a:prstGeom prst="rect">
            <a:avLst/>
          </a:prstGeom>
          <a:ln w="57150" cap="sq" cmpd="sng">
            <a:solidFill>
              <a:schemeClr val="bg1"/>
            </a:solidFill>
            <a:miter lim="800000"/>
          </a:ln>
          <a:effectLst>
            <a:outerShdw blurRad="63500" sx="102000" sy="102000" algn="ctr" rotWithShape="0">
              <a:prstClr val="black">
                <a:alpha val="40000"/>
              </a:prstClr>
            </a:outerShdw>
          </a:effectLst>
        </p:spPr>
      </p:pic>
      <p:pic>
        <p:nvPicPr>
          <p:cNvPr id="3" name="Picture 2" descr="shakinghands.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16275" y="1844194"/>
            <a:ext cx="2626975" cy="1630946"/>
          </a:xfrm>
          <a:prstGeom prst="rect">
            <a:avLst/>
          </a:prstGeom>
          <a:ln w="57150" cap="sq" cmpd="sng">
            <a:solidFill>
              <a:schemeClr val="bg1"/>
            </a:solidFill>
            <a:miter lim="800000"/>
          </a:ln>
          <a:effectLst>
            <a:outerShdw blurRad="63500" sx="102000" sy="102000" algn="ctr" rotWithShape="0">
              <a:prstClr val="black">
                <a:alpha val="40000"/>
              </a:prstClr>
            </a:outerShdw>
          </a:effectLst>
        </p:spPr>
      </p:pic>
      <p:sp>
        <p:nvSpPr>
          <p:cNvPr id="14" name="TextBox 13"/>
          <p:cNvSpPr txBox="1"/>
          <p:nvPr userDrawn="1"/>
        </p:nvSpPr>
        <p:spPr>
          <a:xfrm>
            <a:off x="602018" y="5926666"/>
            <a:ext cx="10892124" cy="419346"/>
          </a:xfrm>
          <a:prstGeom prst="rect">
            <a:avLst/>
          </a:prstGeom>
          <a:noFill/>
        </p:spPr>
        <p:txBody>
          <a:bodyPr wrap="square" rtlCol="0">
            <a:spAutoFit/>
          </a:bodyPr>
          <a:lstStyle/>
          <a:p>
            <a:pPr algn="ctr">
              <a:lnSpc>
                <a:spcPct val="125000"/>
              </a:lnSpc>
            </a:pPr>
            <a:r>
              <a:rPr lang="en-US" sz="850" kern="1200" spc="80" baseline="0" dirty="0">
                <a:solidFill>
                  <a:schemeClr val="tx1">
                    <a:lumMod val="50000"/>
                    <a:lumOff val="50000"/>
                  </a:schemeClr>
                </a:solidFill>
                <a:latin typeface="Arial"/>
                <a:cs typeface="Arial"/>
              </a:rPr>
              <a:t>PERSONAL INJURY  /  GOVERNMENT SERVICES  /  EMPLOYMENT AND LABOR  /  BUSINESS LAW  /  COMMERCIAL LITIGATION  /  </a:t>
            </a:r>
          </a:p>
          <a:p>
            <a:pPr algn="ctr">
              <a:lnSpc>
                <a:spcPct val="125000"/>
              </a:lnSpc>
            </a:pPr>
            <a:r>
              <a:rPr lang="en-US" sz="850" kern="1200" spc="80" baseline="0" dirty="0">
                <a:solidFill>
                  <a:schemeClr val="tx1">
                    <a:lumMod val="50000"/>
                    <a:lumOff val="50000"/>
                  </a:schemeClr>
                </a:solidFill>
                <a:latin typeface="Arial"/>
                <a:cs typeface="Arial"/>
              </a:rPr>
              <a:t>ENVIRONMENTAL LAW  /  WORKERS’ COMPENSATION  /  LAND USE AND ZONING  /  TRUSTS, ESTATES AND WILLS</a:t>
            </a:r>
          </a:p>
        </p:txBody>
      </p:sp>
    </p:spTree>
    <p:extLst>
      <p:ext uri="{BB962C8B-B14F-4D97-AF65-F5344CB8AC3E}">
        <p14:creationId xmlns:p14="http://schemas.microsoft.com/office/powerpoint/2010/main" val="1282776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846158" y="1888144"/>
            <a:ext cx="8403724" cy="982944"/>
          </a:xfrm>
          <a:prstGeom prst="rect">
            <a:avLst/>
          </a:prstGeom>
        </p:spPr>
        <p:txBody>
          <a:bodyPr anchor="t">
            <a:normAutofit/>
          </a:bodyPr>
          <a:lstStyle>
            <a:lvl1pPr algn="ctr">
              <a:defRPr sz="3000" b="1" cap="all">
                <a:solidFill>
                  <a:srgbClr val="28351B"/>
                </a:solidFill>
                <a:latin typeface="Minion Pro"/>
                <a:cs typeface="Minion Pro"/>
              </a:defRPr>
            </a:lvl1pPr>
          </a:lstStyle>
          <a:p>
            <a:r>
              <a:rPr lang="en-US" dirty="0"/>
              <a:t>Enter section Title Here</a:t>
            </a:r>
          </a:p>
        </p:txBody>
      </p:sp>
      <p:sp>
        <p:nvSpPr>
          <p:cNvPr id="8" name="Text Placeholder 2"/>
          <p:cNvSpPr>
            <a:spLocks noGrp="1"/>
          </p:cNvSpPr>
          <p:nvPr>
            <p:ph type="body" idx="1"/>
          </p:nvPr>
        </p:nvSpPr>
        <p:spPr>
          <a:xfrm>
            <a:off x="1846158" y="2884599"/>
            <a:ext cx="8403725" cy="1500187"/>
          </a:xfrm>
          <a:prstGeom prst="rect">
            <a:avLst/>
          </a:prstGeom>
        </p:spPr>
        <p:txBody>
          <a:bodyPr anchor="t"/>
          <a:lstStyle>
            <a:lvl1pPr marL="0" indent="0" algn="ctr">
              <a:buNone/>
              <a:defRPr sz="2400">
                <a:solidFill>
                  <a:schemeClr val="tx1">
                    <a:lumMod val="85000"/>
                    <a:lumOff val="1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cxnSp>
        <p:nvCxnSpPr>
          <p:cNvPr id="15" name="Straight Connector 14"/>
          <p:cNvCxnSpPr/>
          <p:nvPr userDrawn="1"/>
        </p:nvCxnSpPr>
        <p:spPr>
          <a:xfrm flipV="1">
            <a:off x="1057051" y="2610704"/>
            <a:ext cx="10108687" cy="11480"/>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userDrawn="1"/>
        </p:nvSpPr>
        <p:spPr>
          <a:xfrm>
            <a:off x="602017" y="6526954"/>
            <a:ext cx="10752552" cy="246221"/>
          </a:xfrm>
          <a:prstGeom prst="rect">
            <a:avLst/>
          </a:prstGeom>
          <a:noFill/>
        </p:spPr>
        <p:txBody>
          <a:bodyPr wrap="square" rtlCol="0">
            <a:spAutoFit/>
          </a:bodyPr>
          <a:lstStyle/>
          <a:p>
            <a:pPr algn="l"/>
            <a:r>
              <a:rPr lang="en-US" sz="1000" dirty="0">
                <a:solidFill>
                  <a:schemeClr val="bg1"/>
                </a:solidFill>
                <a:latin typeface="Minion Pro"/>
                <a:cs typeface="Minion Pro"/>
              </a:rPr>
              <a:t>LOCAL</a:t>
            </a:r>
            <a:r>
              <a:rPr lang="en-US" sz="1000" baseline="0" dirty="0">
                <a:solidFill>
                  <a:schemeClr val="bg1"/>
                </a:solidFill>
                <a:latin typeface="Minion Pro"/>
                <a:cs typeface="Minion Pro"/>
              </a:rPr>
              <a:t> FOOTPRINT. </a:t>
            </a:r>
            <a:r>
              <a:rPr lang="en-US" sz="1000" baseline="0" dirty="0">
                <a:solidFill>
                  <a:srgbClr val="EA9922"/>
                </a:solidFill>
                <a:latin typeface="Minion Pro"/>
                <a:cs typeface="Minion Pro"/>
              </a:rPr>
              <a:t>BIG IMPACT. </a:t>
            </a:r>
            <a:r>
              <a:rPr lang="en-US" sz="1000" dirty="0">
                <a:solidFill>
                  <a:schemeClr val="bg1"/>
                </a:solidFill>
                <a:latin typeface="Minion Pro"/>
                <a:cs typeface="Minion Pro"/>
              </a:rPr>
              <a:t>/  TEL: (973) 729-1880  / WWW.LCRLAW.COM</a:t>
            </a:r>
            <a:endParaRPr lang="en-US" sz="1000" dirty="0">
              <a:solidFill>
                <a:srgbClr val="EA9922"/>
              </a:solidFill>
              <a:latin typeface="Minion Pro"/>
              <a:cs typeface="Minion Pro"/>
            </a:endParaRPr>
          </a:p>
        </p:txBody>
      </p:sp>
      <p:sp>
        <p:nvSpPr>
          <p:cNvPr id="18" name="Slide Number Placeholder 5"/>
          <p:cNvSpPr txBox="1">
            <a:spLocks/>
          </p:cNvSpPr>
          <p:nvPr userDrawn="1"/>
        </p:nvSpPr>
        <p:spPr>
          <a:xfrm>
            <a:off x="9897873"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000" b="1" dirty="0">
              <a:solidFill>
                <a:srgbClr val="28351B"/>
              </a:solidFill>
            </a:endParaRPr>
          </a:p>
        </p:txBody>
      </p:sp>
      <p:sp>
        <p:nvSpPr>
          <p:cNvPr id="9" name="Oval 8"/>
          <p:cNvSpPr/>
          <p:nvPr userDrawn="1"/>
        </p:nvSpPr>
        <p:spPr>
          <a:xfrm>
            <a:off x="10197023" y="6511636"/>
            <a:ext cx="420768" cy="315576"/>
          </a:xfrm>
          <a:prstGeom prst="ellipse">
            <a:avLst/>
          </a:prstGeom>
          <a:solidFill>
            <a:schemeClr val="bg1"/>
          </a:solidFill>
          <a:ln w="19050" cmpd="sng">
            <a:solidFill>
              <a:srgbClr val="EA992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0" name="Slide Number Placeholder 5"/>
          <p:cNvSpPr txBox="1">
            <a:spLocks/>
          </p:cNvSpPr>
          <p:nvPr userDrawn="1"/>
        </p:nvSpPr>
        <p:spPr>
          <a:xfrm>
            <a:off x="10057449"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841BFDA-80D9-594C-9D30-BD1F8718EC1A}" type="slidenum">
              <a:rPr lang="en-US" sz="1000" b="1" smtClean="0">
                <a:solidFill>
                  <a:srgbClr val="28351B"/>
                </a:solidFill>
              </a:rPr>
              <a:pPr/>
              <a:t>‹#›</a:t>
            </a:fld>
            <a:endParaRPr lang="en-US" sz="1000" b="1" dirty="0">
              <a:solidFill>
                <a:srgbClr val="28351B"/>
              </a:solidFill>
            </a:endParaRPr>
          </a:p>
        </p:txBody>
      </p:sp>
      <p:pic>
        <p:nvPicPr>
          <p:cNvPr id="11" name="Picture 10" descr="LCR-Logo-Color-Large-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1690" y="5956955"/>
            <a:ext cx="1474412" cy="833540"/>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000449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02018" y="291528"/>
            <a:ext cx="11038117" cy="603957"/>
          </a:xfrm>
          <a:prstGeom prst="rect">
            <a:avLst/>
          </a:prstGeom>
        </p:spPr>
        <p:txBody>
          <a:bodyPr>
            <a:normAutofit/>
          </a:bodyPr>
          <a:lstStyle>
            <a:lvl1pPr algn="l">
              <a:defRPr sz="3000" b="1" baseline="0">
                <a:solidFill>
                  <a:srgbClr val="28351B"/>
                </a:solidFill>
                <a:latin typeface="Minion Pro"/>
                <a:cs typeface="Minion Pro"/>
              </a:defRPr>
            </a:lvl1pPr>
          </a:lstStyle>
          <a:p>
            <a:r>
              <a:rPr lang="en-US" dirty="0"/>
              <a:t>INSERT TITLE HERE</a:t>
            </a:r>
          </a:p>
        </p:txBody>
      </p:sp>
      <p:sp>
        <p:nvSpPr>
          <p:cNvPr id="8" name="Content Placeholder 2"/>
          <p:cNvSpPr>
            <a:spLocks noGrp="1"/>
          </p:cNvSpPr>
          <p:nvPr>
            <p:ph idx="1"/>
          </p:nvPr>
        </p:nvSpPr>
        <p:spPr>
          <a:xfrm>
            <a:off x="602018" y="948362"/>
            <a:ext cx="11038117" cy="5335299"/>
          </a:xfrm>
          <a:prstGeom prst="rect">
            <a:avLst/>
          </a:prstGeom>
        </p:spPr>
        <p:txBody>
          <a:bodyPr>
            <a:normAutofit/>
          </a:bodyPr>
          <a:lstStyle>
            <a:lvl1pPr marL="0" indent="0">
              <a:buFontTx/>
              <a:buNone/>
              <a:defRPr sz="2400">
                <a:solidFill>
                  <a:schemeClr val="tx1">
                    <a:lumMod val="85000"/>
                    <a:lumOff val="15000"/>
                  </a:schemeClr>
                </a:solidFill>
              </a:defRPr>
            </a:lvl1pPr>
            <a:lvl2pPr marL="457200" indent="0">
              <a:buFontTx/>
              <a:buNone/>
              <a:defRPr sz="2400">
                <a:solidFill>
                  <a:schemeClr val="tx1">
                    <a:lumMod val="85000"/>
                    <a:lumOff val="15000"/>
                  </a:schemeClr>
                </a:solidFill>
              </a:defRPr>
            </a:lvl2pPr>
            <a:lvl3pPr marL="914400" indent="0">
              <a:buFontTx/>
              <a:buNone/>
              <a:defRPr sz="2400">
                <a:solidFill>
                  <a:schemeClr val="tx1">
                    <a:lumMod val="85000"/>
                    <a:lumOff val="15000"/>
                  </a:schemeClr>
                </a:solidFill>
              </a:defRPr>
            </a:lvl3pPr>
            <a:lvl4pPr marL="1371600" indent="0">
              <a:buFontTx/>
              <a:buNone/>
              <a:defRPr sz="2400">
                <a:solidFill>
                  <a:schemeClr val="tx1">
                    <a:lumMod val="85000"/>
                    <a:lumOff val="15000"/>
                  </a:schemeClr>
                </a:solidFill>
              </a:defRPr>
            </a:lvl4pPr>
            <a:lvl5pPr marL="1828800" indent="0">
              <a:buFontTx/>
              <a:buNone/>
              <a:defRPr sz="2400">
                <a:solidFill>
                  <a:schemeClr val="tx1">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5" name="Straight Connector 14"/>
          <p:cNvCxnSpPr/>
          <p:nvPr userDrawn="1"/>
        </p:nvCxnSpPr>
        <p:spPr>
          <a:xfrm flipV="1">
            <a:off x="602018" y="907094"/>
            <a:ext cx="11038117" cy="11482"/>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18" name="Slide Number Placeholder 5"/>
          <p:cNvSpPr txBox="1">
            <a:spLocks/>
          </p:cNvSpPr>
          <p:nvPr userDrawn="1"/>
        </p:nvSpPr>
        <p:spPr>
          <a:xfrm>
            <a:off x="11354568"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841BFDA-80D9-594C-9D30-BD1F8718EC1A}" type="slidenum">
              <a:rPr lang="en-US" sz="1000" b="1" smtClean="0">
                <a:solidFill>
                  <a:srgbClr val="28351B"/>
                </a:solidFill>
              </a:rPr>
              <a:pPr/>
              <a:t>‹#›</a:t>
            </a:fld>
            <a:endParaRPr lang="en-US" sz="1000" b="1" dirty="0">
              <a:solidFill>
                <a:srgbClr val="28351B"/>
              </a:solidFill>
            </a:endParaRPr>
          </a:p>
        </p:txBody>
      </p:sp>
      <p:sp>
        <p:nvSpPr>
          <p:cNvPr id="20" name="TextBox 19"/>
          <p:cNvSpPr txBox="1"/>
          <p:nvPr userDrawn="1"/>
        </p:nvSpPr>
        <p:spPr>
          <a:xfrm>
            <a:off x="602017" y="6526954"/>
            <a:ext cx="10752552" cy="246221"/>
          </a:xfrm>
          <a:prstGeom prst="rect">
            <a:avLst/>
          </a:prstGeom>
          <a:noFill/>
        </p:spPr>
        <p:txBody>
          <a:bodyPr wrap="square" rtlCol="0">
            <a:spAutoFit/>
          </a:bodyPr>
          <a:lstStyle/>
          <a:p>
            <a:pPr algn="l"/>
            <a:r>
              <a:rPr lang="en-US" sz="1000" dirty="0">
                <a:solidFill>
                  <a:schemeClr val="bg1"/>
                </a:solidFill>
                <a:latin typeface="Minion Pro"/>
                <a:cs typeface="Minion Pro"/>
              </a:rPr>
              <a:t>LOCAL</a:t>
            </a:r>
            <a:r>
              <a:rPr lang="en-US" sz="1000" baseline="0" dirty="0">
                <a:solidFill>
                  <a:schemeClr val="bg1"/>
                </a:solidFill>
                <a:latin typeface="Minion Pro"/>
                <a:cs typeface="Minion Pro"/>
              </a:rPr>
              <a:t> FOOTPRINT. </a:t>
            </a:r>
            <a:r>
              <a:rPr lang="en-US" sz="1000" baseline="0" dirty="0">
                <a:solidFill>
                  <a:srgbClr val="EA9922"/>
                </a:solidFill>
                <a:latin typeface="Minion Pro"/>
                <a:cs typeface="Minion Pro"/>
              </a:rPr>
              <a:t>BIG IMPACT. </a:t>
            </a:r>
            <a:r>
              <a:rPr lang="en-US" sz="1000" dirty="0">
                <a:solidFill>
                  <a:schemeClr val="bg1"/>
                </a:solidFill>
                <a:latin typeface="Minion Pro"/>
                <a:cs typeface="Minion Pro"/>
              </a:rPr>
              <a:t>/  TEL: (973) 729-1880  / WWW.LCRLAW.COM</a:t>
            </a:r>
            <a:endParaRPr lang="en-US" sz="1000" dirty="0">
              <a:solidFill>
                <a:srgbClr val="EA9922"/>
              </a:solidFill>
              <a:latin typeface="Minion Pro"/>
              <a:cs typeface="Minion Pro"/>
            </a:endParaRPr>
          </a:p>
        </p:txBody>
      </p:sp>
      <p:sp>
        <p:nvSpPr>
          <p:cNvPr id="9" name="Oval 8"/>
          <p:cNvSpPr/>
          <p:nvPr userDrawn="1"/>
        </p:nvSpPr>
        <p:spPr>
          <a:xfrm>
            <a:off x="10197023" y="6511636"/>
            <a:ext cx="420768" cy="315576"/>
          </a:xfrm>
          <a:prstGeom prst="ellipse">
            <a:avLst/>
          </a:prstGeom>
          <a:solidFill>
            <a:schemeClr val="bg1"/>
          </a:solidFill>
          <a:ln w="19050" cmpd="sng">
            <a:solidFill>
              <a:srgbClr val="EA992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0" name="Slide Number Placeholder 5"/>
          <p:cNvSpPr txBox="1">
            <a:spLocks/>
          </p:cNvSpPr>
          <p:nvPr userDrawn="1"/>
        </p:nvSpPr>
        <p:spPr>
          <a:xfrm>
            <a:off x="10057449"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841BFDA-80D9-594C-9D30-BD1F8718EC1A}" type="slidenum">
              <a:rPr lang="en-US" sz="1000" b="1" smtClean="0">
                <a:solidFill>
                  <a:srgbClr val="28351B"/>
                </a:solidFill>
              </a:rPr>
              <a:pPr/>
              <a:t>‹#›</a:t>
            </a:fld>
            <a:endParaRPr lang="en-US" sz="1000" b="1" dirty="0">
              <a:solidFill>
                <a:srgbClr val="28351B"/>
              </a:solidFill>
            </a:endParaRPr>
          </a:p>
        </p:txBody>
      </p:sp>
      <p:pic>
        <p:nvPicPr>
          <p:cNvPr id="11" name="Picture 10" descr="LCR-Logo-Color-Large-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1690" y="5956955"/>
            <a:ext cx="1474412" cy="833540"/>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264971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11/8/2023</a:t>
            </a:fld>
            <a:endParaRPr lang="en-US" dirty="0"/>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2538499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11/8/2023</a:t>
            </a:fld>
            <a:endParaRPr lang="en-US" dirty="0"/>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327807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11/8/2023</a:t>
            </a:fld>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1134764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11/8/2023</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1282819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11/8/2023</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3283655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ground.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
            <a:ext cx="12208256" cy="6874571"/>
          </a:xfrm>
          <a:prstGeom prst="rect">
            <a:avLst/>
          </a:prstGeom>
        </p:spPr>
      </p:pic>
    </p:spTree>
    <p:extLst>
      <p:ext uri="{BB962C8B-B14F-4D97-AF65-F5344CB8AC3E}">
        <p14:creationId xmlns:p14="http://schemas.microsoft.com/office/powerpoint/2010/main" val="2402490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s://www.nj.gov/cannabis/documents/businesses/Business%20Resources/Workplace%20Impairment%20Guidance%20Sample%20Form.pdf"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11"/>
          <p:cNvSpPr>
            <a:spLocks noGrp="1"/>
          </p:cNvSpPr>
          <p:nvPr>
            <p:ph type="subTitle" idx="1"/>
          </p:nvPr>
        </p:nvSpPr>
        <p:spPr>
          <a:xfrm>
            <a:off x="5580668" y="876693"/>
            <a:ext cx="6089716" cy="2507529"/>
          </a:xfrm>
        </p:spPr>
        <p:txBody>
          <a:bodyPr/>
          <a:lstStyle/>
          <a:p>
            <a:pPr algn="ctr"/>
            <a:r>
              <a:rPr lang="en-US" sz="4800" b="1" dirty="0" smtClean="0">
                <a:latin typeface="Minion Pro"/>
              </a:rPr>
              <a:t>HOT TOPICS</a:t>
            </a:r>
            <a:r>
              <a:rPr lang="en-US" sz="4800" b="1" dirty="0">
                <a:latin typeface="Minion Pro"/>
              </a:rPr>
              <a:t> </a:t>
            </a:r>
            <a:r>
              <a:rPr lang="en-US" sz="4800" b="1" dirty="0" smtClean="0">
                <a:latin typeface="Minion Pro"/>
              </a:rPr>
              <a:t>IN EMPLOYMENT LAW</a:t>
            </a:r>
          </a:p>
        </p:txBody>
      </p:sp>
      <p:sp>
        <p:nvSpPr>
          <p:cNvPr id="7" name="Subtitle 2"/>
          <p:cNvSpPr txBox="1">
            <a:spLocks/>
          </p:cNvSpPr>
          <p:nvPr/>
        </p:nvSpPr>
        <p:spPr>
          <a:xfrm>
            <a:off x="6210427" y="2608595"/>
            <a:ext cx="4518120" cy="237177"/>
          </a:xfrm>
          <a:prstGeom prst="rect">
            <a:avLst/>
          </a:prstGeom>
        </p:spPr>
        <p:txBody>
          <a:bodyPr/>
          <a:lstStyle>
            <a:lvl1pPr marL="0" indent="0" algn="l" defTabSz="457200" rtl="0" eaLnBrk="1" latinLnBrk="0" hangingPunct="1">
              <a:spcBef>
                <a:spcPct val="20000"/>
              </a:spcBef>
              <a:buFont typeface="Arial"/>
              <a:buNone/>
              <a:defRPr sz="2400" kern="1200">
                <a:solidFill>
                  <a:srgbClr val="EBA121"/>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65000"/>
              </a:lnSpc>
              <a:spcBef>
                <a:spcPct val="20000"/>
              </a:spcBef>
              <a:spcAft>
                <a:spcPts val="0"/>
              </a:spcAft>
              <a:buClrTx/>
              <a:buSzTx/>
              <a:buFont typeface="Arial"/>
              <a:buNone/>
              <a:tabLst/>
              <a:defRPr/>
            </a:pPr>
            <a:r>
              <a:rPr kumimoji="0" lang="en-US" sz="3200" b="1" i="0" u="none" strike="noStrike" kern="1200" cap="none" spc="0" normalizeH="0" baseline="0" noProof="0" dirty="0" smtClean="0">
                <a:ln>
                  <a:noFill/>
                </a:ln>
                <a:solidFill>
                  <a:schemeClr val="accent3">
                    <a:lumMod val="50000"/>
                  </a:schemeClr>
                </a:solidFill>
                <a:effectLst/>
                <a:uLnTx/>
                <a:uFillTx/>
                <a:latin typeface="Minion Pro"/>
              </a:rPr>
              <a:t>November 8, 2023</a:t>
            </a:r>
            <a:endParaRPr kumimoji="0" lang="en-US" sz="3200" b="1" i="0" u="none" strike="noStrike" kern="1200" cap="none" spc="0" normalizeH="0" baseline="0" noProof="0" dirty="0">
              <a:ln>
                <a:noFill/>
              </a:ln>
              <a:solidFill>
                <a:schemeClr val="accent3">
                  <a:lumMod val="50000"/>
                </a:schemeClr>
              </a:solidFill>
              <a:effectLst/>
              <a:uLnTx/>
              <a:uFillTx/>
              <a:latin typeface="Minion Pro"/>
            </a:endParaRPr>
          </a:p>
        </p:txBody>
      </p:sp>
      <p:pic>
        <p:nvPicPr>
          <p:cNvPr id="3" name="Picture 2">
            <a:extLst>
              <a:ext uri="{FF2B5EF4-FFF2-40B4-BE49-F238E27FC236}">
                <a16:creationId xmlns:a16="http://schemas.microsoft.com/office/drawing/2014/main" id="{93A355F4-CA1F-4858-8696-C9B1832BE0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18808" y="3710284"/>
            <a:ext cx="3501358" cy="1645404"/>
          </a:xfrm>
          <a:prstGeom prst="rect">
            <a:avLst/>
          </a:prstGeom>
        </p:spPr>
      </p:pic>
    </p:spTree>
    <p:extLst>
      <p:ext uri="{BB962C8B-B14F-4D97-AF65-F5344CB8AC3E}">
        <p14:creationId xmlns:p14="http://schemas.microsoft.com/office/powerpoint/2010/main" val="563588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can Employers Do?</a:t>
            </a:r>
            <a:endParaRPr lang="en-US" sz="3200" dirty="0"/>
          </a:p>
        </p:txBody>
      </p:sp>
      <p:sp>
        <p:nvSpPr>
          <p:cNvPr id="3" name="Content Placeholder 2"/>
          <p:cNvSpPr>
            <a:spLocks noGrp="1"/>
          </p:cNvSpPr>
          <p:nvPr>
            <p:ph idx="1"/>
          </p:nvPr>
        </p:nvSpPr>
        <p:spPr>
          <a:xfrm>
            <a:off x="602018" y="948362"/>
            <a:ext cx="10755793" cy="5335299"/>
          </a:xfrm>
        </p:spPr>
        <p:txBody>
          <a:bodyPr/>
          <a:lstStyle/>
          <a:p>
            <a:pPr marL="457200" indent="-457200" algn="just">
              <a:buAutoNum type="arabicPeriod"/>
            </a:pPr>
            <a:r>
              <a:rPr lang="en-US" dirty="0" smtClean="0"/>
              <a:t>Employees </a:t>
            </a:r>
            <a:r>
              <a:rPr lang="en-US" dirty="0"/>
              <a:t>can be terminated for </a:t>
            </a:r>
            <a:r>
              <a:rPr lang="en-US" b="1" i="1" dirty="0"/>
              <a:t>being under the influence of marijuana during work hours</a:t>
            </a:r>
            <a:r>
              <a:rPr lang="en-US" dirty="0"/>
              <a:t>, regardless of whether the use is medical or recreational in nature. </a:t>
            </a:r>
            <a:endParaRPr lang="en-US" dirty="0" smtClean="0"/>
          </a:p>
          <a:p>
            <a:pPr marL="457200" indent="-457200" algn="just">
              <a:buAutoNum type="arabicPeriod"/>
            </a:pPr>
            <a:endParaRPr lang="en-US" dirty="0" smtClean="0"/>
          </a:p>
          <a:p>
            <a:pPr marL="457200" indent="-457200" algn="just">
              <a:buAutoNum type="arabicPeriod" startAt="2"/>
            </a:pPr>
            <a:r>
              <a:rPr lang="en-US" dirty="0" smtClean="0"/>
              <a:t>Likewise</a:t>
            </a:r>
            <a:r>
              <a:rPr lang="en-US" dirty="0"/>
              <a:t>, employers do not have to permit the </a:t>
            </a:r>
            <a:r>
              <a:rPr lang="en-US" b="1" i="1" dirty="0"/>
              <a:t>use, sale, display, possession, or transfer of marijuana at work or during work hours</a:t>
            </a:r>
            <a:r>
              <a:rPr lang="en-US" dirty="0"/>
              <a:t>. </a:t>
            </a:r>
            <a:endParaRPr lang="en-US" dirty="0" smtClean="0"/>
          </a:p>
          <a:p>
            <a:pPr algn="just"/>
            <a:endParaRPr lang="en-US" dirty="0" smtClean="0"/>
          </a:p>
          <a:p>
            <a:pPr marL="457200" indent="-457200" algn="just">
              <a:buAutoNum type="arabicPeriod" startAt="3"/>
            </a:pPr>
            <a:r>
              <a:rPr lang="en-US" dirty="0" smtClean="0"/>
              <a:t>Exceptions </a:t>
            </a:r>
            <a:r>
              <a:rPr lang="en-US" dirty="0"/>
              <a:t>exist for employees that are subject to </a:t>
            </a:r>
            <a:r>
              <a:rPr lang="en-US" b="1" u="sng" dirty="0"/>
              <a:t>federally regulated </a:t>
            </a:r>
            <a:r>
              <a:rPr lang="en-US" dirty="0"/>
              <a:t>positions or who work for employers with federal contracts, because both medical and recreational marijuana are still illegal under federal law. </a:t>
            </a:r>
            <a:endParaRPr lang="en-US" dirty="0" smtClean="0"/>
          </a:p>
          <a:p>
            <a:pPr algn="just"/>
            <a:endParaRPr lang="en-US" sz="1800" dirty="0" smtClean="0"/>
          </a:p>
          <a:p>
            <a:pPr algn="just"/>
            <a:r>
              <a:rPr lang="en-US" dirty="0" smtClean="0"/>
              <a:t>In </a:t>
            </a:r>
            <a:r>
              <a:rPr lang="en-US" dirty="0"/>
              <a:t>other words, if complying with the New Jersey state laws jeopardizes an employer’s federal contract, the employer is excepted from such compliance.</a:t>
            </a:r>
          </a:p>
        </p:txBody>
      </p:sp>
    </p:spTree>
    <p:extLst>
      <p:ext uri="{BB962C8B-B14F-4D97-AF65-F5344CB8AC3E}">
        <p14:creationId xmlns:p14="http://schemas.microsoft.com/office/powerpoint/2010/main" val="1490255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3C28B-ECA4-F5C1-CAD5-F37C7C79125A}"/>
              </a:ext>
            </a:extLst>
          </p:cNvPr>
          <p:cNvSpPr>
            <a:spLocks noGrp="1"/>
          </p:cNvSpPr>
          <p:nvPr>
            <p:ph type="title"/>
          </p:nvPr>
        </p:nvSpPr>
        <p:spPr/>
        <p:txBody>
          <a:bodyPr>
            <a:normAutofit/>
          </a:bodyPr>
          <a:lstStyle/>
          <a:p>
            <a:r>
              <a:rPr lang="en-US" sz="3200" dirty="0"/>
              <a:t>Federal or State </a:t>
            </a:r>
            <a:r>
              <a:rPr lang="en-US" sz="3200" dirty="0" smtClean="0"/>
              <a:t>Law???</a:t>
            </a:r>
            <a:endParaRPr lang="en-US" sz="3200" dirty="0"/>
          </a:p>
        </p:txBody>
      </p:sp>
      <p:sp>
        <p:nvSpPr>
          <p:cNvPr id="3" name="Content Placeholder 2">
            <a:extLst>
              <a:ext uri="{FF2B5EF4-FFF2-40B4-BE49-F238E27FC236}">
                <a16:creationId xmlns:a16="http://schemas.microsoft.com/office/drawing/2014/main" id="{6FEDD7B8-F2EB-4DE0-F1C3-FF3019F2B1E7}"/>
              </a:ext>
            </a:extLst>
          </p:cNvPr>
          <p:cNvSpPr>
            <a:spLocks noGrp="1"/>
          </p:cNvSpPr>
          <p:nvPr>
            <p:ph idx="1"/>
          </p:nvPr>
        </p:nvSpPr>
        <p:spPr/>
        <p:txBody>
          <a:bodyPr>
            <a:normAutofit/>
          </a:bodyPr>
          <a:lstStyle/>
          <a:p>
            <a:pPr algn="ctr"/>
            <a:r>
              <a:rPr lang="en-US" sz="3200" b="1" dirty="0"/>
              <a:t>New Jersey law diverges from federal law </a:t>
            </a:r>
            <a:r>
              <a:rPr lang="en-US" sz="3200" b="1" dirty="0" smtClean="0"/>
              <a:t>for medical marijuana AND recreational use. </a:t>
            </a:r>
          </a:p>
          <a:p>
            <a:pPr algn="ctr"/>
            <a:endParaRPr lang="en-US" sz="3200" b="1" dirty="0" smtClean="0"/>
          </a:p>
          <a:p>
            <a:pPr algn="ctr"/>
            <a:r>
              <a:rPr lang="en-US" sz="3200" b="1" dirty="0" smtClean="0"/>
              <a:t>Federal </a:t>
            </a:r>
            <a:r>
              <a:rPr lang="en-US" sz="3200" b="1" dirty="0"/>
              <a:t>law makes it illegal to use, possess, grow and sell </a:t>
            </a:r>
            <a:r>
              <a:rPr lang="en-US" sz="3200" b="1" dirty="0" smtClean="0"/>
              <a:t>marijuana </a:t>
            </a:r>
            <a:r>
              <a:rPr lang="en-US" sz="3200" b="1" dirty="0"/>
              <a:t>under the Controlled Substances Act. </a:t>
            </a:r>
            <a:endParaRPr lang="en-US" sz="3200" b="1" dirty="0" smtClean="0"/>
          </a:p>
          <a:p>
            <a:pPr algn="ctr"/>
            <a:endParaRPr lang="en-US" sz="3200" dirty="0"/>
          </a:p>
          <a:p>
            <a:pPr algn="ctr"/>
            <a:r>
              <a:rPr lang="en-US" sz="3200" dirty="0" smtClean="0"/>
              <a:t>There </a:t>
            </a:r>
            <a:r>
              <a:rPr lang="en-US" sz="3200" dirty="0"/>
              <a:t>is no exception for the medical or so-called “recreational” use of marijuana in federal law</a:t>
            </a:r>
            <a:r>
              <a:rPr lang="en-US" sz="3200" dirty="0" smtClean="0"/>
              <a:t>.</a:t>
            </a:r>
          </a:p>
        </p:txBody>
      </p:sp>
    </p:spTree>
    <p:extLst>
      <p:ext uri="{BB962C8B-B14F-4D97-AF65-F5344CB8AC3E}">
        <p14:creationId xmlns:p14="http://schemas.microsoft.com/office/powerpoint/2010/main" val="2026787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29E98-4681-DEB2-A519-1E9414F039EE}"/>
              </a:ext>
            </a:extLst>
          </p:cNvPr>
          <p:cNvSpPr>
            <a:spLocks noGrp="1"/>
          </p:cNvSpPr>
          <p:nvPr>
            <p:ph type="title"/>
          </p:nvPr>
        </p:nvSpPr>
        <p:spPr/>
        <p:txBody>
          <a:bodyPr>
            <a:normAutofit/>
          </a:bodyPr>
          <a:lstStyle/>
          <a:p>
            <a:r>
              <a:rPr lang="en-US" sz="2800" dirty="0"/>
              <a:t>Can employers require drug testing? What are the limitations?</a:t>
            </a:r>
          </a:p>
        </p:txBody>
      </p:sp>
      <p:sp>
        <p:nvSpPr>
          <p:cNvPr id="3" name="Content Placeholder 2">
            <a:extLst>
              <a:ext uri="{FF2B5EF4-FFF2-40B4-BE49-F238E27FC236}">
                <a16:creationId xmlns:a16="http://schemas.microsoft.com/office/drawing/2014/main" id="{13AA44D6-1B0D-E377-E26C-78F273C71C67}"/>
              </a:ext>
            </a:extLst>
          </p:cNvPr>
          <p:cNvSpPr>
            <a:spLocks noGrp="1"/>
          </p:cNvSpPr>
          <p:nvPr>
            <p:ph idx="1"/>
          </p:nvPr>
        </p:nvSpPr>
        <p:spPr>
          <a:xfrm>
            <a:off x="662403" y="1034626"/>
            <a:ext cx="10647281" cy="5335299"/>
          </a:xfrm>
        </p:spPr>
        <p:txBody>
          <a:bodyPr>
            <a:normAutofit/>
          </a:bodyPr>
          <a:lstStyle/>
          <a:p>
            <a:pPr algn="just"/>
            <a:r>
              <a:rPr lang="en-US" sz="2800" b="1" dirty="0"/>
              <a:t>Employee Protections: Drug Testing, Physical Evaluations by WIREs</a:t>
            </a:r>
            <a:endParaRPr lang="en-US" sz="2800" dirty="0"/>
          </a:p>
          <a:p>
            <a:pPr algn="just"/>
            <a:r>
              <a:rPr lang="en-US" sz="2800" dirty="0"/>
              <a:t>With respect to drug testing, an employer may require an employee to undergo: </a:t>
            </a:r>
            <a:endParaRPr lang="en-US" sz="2800" dirty="0" smtClean="0"/>
          </a:p>
          <a:p>
            <a:pPr marL="457200" indent="-457200" algn="just">
              <a:buFont typeface="+mj-lt"/>
              <a:buAutoNum type="arabicParenR"/>
            </a:pPr>
            <a:r>
              <a:rPr lang="en-US" sz="2800" dirty="0" smtClean="0"/>
              <a:t>reasonable </a:t>
            </a:r>
            <a:r>
              <a:rPr lang="en-US" sz="2800" dirty="0"/>
              <a:t>suspicion testing (reasonable suspicion of use at work or reasonable suspicion of impairment); </a:t>
            </a:r>
            <a:endParaRPr lang="en-US" sz="2800" dirty="0" smtClean="0"/>
          </a:p>
          <a:p>
            <a:pPr marL="457200" indent="-457200" algn="just">
              <a:buAutoNum type="arabicParenR"/>
            </a:pPr>
            <a:r>
              <a:rPr lang="en-US" sz="2800" dirty="0" smtClean="0"/>
              <a:t>post-accident </a:t>
            </a:r>
            <a:r>
              <a:rPr lang="en-US" sz="2800" dirty="0"/>
              <a:t>testing; </a:t>
            </a:r>
            <a:endParaRPr lang="en-US" sz="2800" dirty="0" smtClean="0"/>
          </a:p>
          <a:p>
            <a:pPr marL="457200" indent="-457200" algn="just">
              <a:buAutoNum type="arabicParenR"/>
            </a:pPr>
            <a:r>
              <a:rPr lang="en-US" sz="2800" dirty="0" smtClean="0"/>
              <a:t>random </a:t>
            </a:r>
            <a:r>
              <a:rPr lang="en-US" sz="2800" dirty="0"/>
              <a:t>testing; and </a:t>
            </a:r>
            <a:endParaRPr lang="en-US" sz="2800" dirty="0" smtClean="0"/>
          </a:p>
          <a:p>
            <a:pPr marL="457200" indent="-457200" algn="just">
              <a:buAutoNum type="arabicParenR"/>
            </a:pPr>
            <a:r>
              <a:rPr lang="en-US" sz="2800" dirty="0" smtClean="0"/>
              <a:t>pre-employment </a:t>
            </a:r>
            <a:r>
              <a:rPr lang="en-US" sz="2800" dirty="0"/>
              <a:t>testing. </a:t>
            </a:r>
            <a:endParaRPr lang="en-US" sz="2800" dirty="0" smtClean="0"/>
          </a:p>
          <a:p>
            <a:pPr marL="457200" indent="-457200">
              <a:buAutoNum type="arabicParenR"/>
            </a:pPr>
            <a:endParaRPr lang="en-US" dirty="0"/>
          </a:p>
          <a:p>
            <a:endParaRPr lang="en-US" dirty="0" smtClean="0"/>
          </a:p>
          <a:p>
            <a:endParaRPr lang="en-US" dirty="0"/>
          </a:p>
        </p:txBody>
      </p:sp>
    </p:spTree>
    <p:extLst>
      <p:ext uri="{BB962C8B-B14F-4D97-AF65-F5344CB8AC3E}">
        <p14:creationId xmlns:p14="http://schemas.microsoft.com/office/powerpoint/2010/main" val="1535544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Additional Guidance…</a:t>
            </a:r>
            <a:endParaRPr lang="en-US" sz="3200" dirty="0"/>
          </a:p>
        </p:txBody>
      </p:sp>
      <p:sp>
        <p:nvSpPr>
          <p:cNvPr id="3" name="Content Placeholder 2"/>
          <p:cNvSpPr>
            <a:spLocks noGrp="1"/>
          </p:cNvSpPr>
          <p:nvPr>
            <p:ph idx="1"/>
          </p:nvPr>
        </p:nvSpPr>
        <p:spPr>
          <a:xfrm>
            <a:off x="602018" y="948362"/>
            <a:ext cx="10731729" cy="5335299"/>
          </a:xfrm>
        </p:spPr>
        <p:txBody>
          <a:bodyPr>
            <a:normAutofit lnSpcReduction="10000"/>
          </a:bodyPr>
          <a:lstStyle/>
          <a:p>
            <a:endParaRPr lang="en-US" sz="1050" dirty="0" smtClean="0"/>
          </a:p>
          <a:p>
            <a:pPr algn="just"/>
            <a:r>
              <a:rPr lang="en-US" sz="3200" dirty="0" smtClean="0"/>
              <a:t>On September 9, 2022, the </a:t>
            </a:r>
            <a:r>
              <a:rPr lang="en-US" sz="3200" dirty="0"/>
              <a:t>New Jersey Cannabis Regulatory Commission (CRC) </a:t>
            </a:r>
            <a:r>
              <a:rPr lang="en-US" sz="3200" dirty="0">
                <a:solidFill>
                  <a:schemeClr val="tx1"/>
                </a:solidFill>
              </a:rPr>
              <a:t>has issued interim guidance for employers on steps they should take if they suspect an employee to be under the impairment of cannabis while performing work duties</a:t>
            </a:r>
            <a:r>
              <a:rPr lang="en-US" sz="3200" dirty="0" smtClean="0">
                <a:solidFill>
                  <a:schemeClr val="tx1"/>
                </a:solidFill>
              </a:rPr>
              <a:t>.</a:t>
            </a:r>
          </a:p>
          <a:p>
            <a:pPr algn="just"/>
            <a:endParaRPr lang="en-US" sz="2200" dirty="0" smtClean="0">
              <a:solidFill>
                <a:schemeClr val="tx1"/>
              </a:solidFill>
            </a:endParaRPr>
          </a:p>
          <a:p>
            <a:pPr algn="just"/>
            <a:r>
              <a:rPr lang="en-US" sz="3200" dirty="0" smtClean="0">
                <a:solidFill>
                  <a:schemeClr val="tx1"/>
                </a:solidFill>
              </a:rPr>
              <a:t>The </a:t>
            </a:r>
            <a:r>
              <a:rPr lang="en-US" sz="3200" dirty="0">
                <a:solidFill>
                  <a:schemeClr val="tx1"/>
                </a:solidFill>
              </a:rPr>
              <a:t>CRC has also </a:t>
            </a:r>
            <a:r>
              <a:rPr lang="en-US" sz="3200" dirty="0" smtClean="0">
                <a:solidFill>
                  <a:schemeClr val="tx1"/>
                </a:solidFill>
              </a:rPr>
              <a:t>developed </a:t>
            </a:r>
            <a:r>
              <a:rPr lang="en-US" sz="3200" dirty="0">
                <a:solidFill>
                  <a:schemeClr val="tx1"/>
                </a:solidFill>
              </a:rPr>
              <a:t>a Reasonable Suspicion Observed Behavior </a:t>
            </a:r>
            <a:r>
              <a:rPr lang="en-US" sz="3200" dirty="0" smtClean="0">
                <a:solidFill>
                  <a:schemeClr val="tx1"/>
                </a:solidFill>
              </a:rPr>
              <a:t>Report to </a:t>
            </a:r>
            <a:r>
              <a:rPr lang="en-US" sz="3200" dirty="0">
                <a:solidFill>
                  <a:schemeClr val="tx1"/>
                </a:solidFill>
              </a:rPr>
              <a:t>go along with the interim guidance</a:t>
            </a:r>
            <a:r>
              <a:rPr lang="en-US" sz="3200" dirty="0" smtClean="0">
                <a:solidFill>
                  <a:schemeClr val="tx1"/>
                </a:solidFill>
              </a:rPr>
              <a:t>.</a:t>
            </a:r>
          </a:p>
          <a:p>
            <a:endParaRPr lang="en-US" sz="2000" dirty="0" smtClean="0">
              <a:solidFill>
                <a:schemeClr val="tx1"/>
              </a:solidFill>
            </a:endParaRPr>
          </a:p>
          <a:p>
            <a:r>
              <a:rPr lang="en-US" sz="3200" dirty="0" smtClean="0">
                <a:solidFill>
                  <a:schemeClr val="tx1"/>
                </a:solidFill>
              </a:rPr>
              <a:t>Available </a:t>
            </a:r>
            <a:r>
              <a:rPr lang="en-US" sz="3200" dirty="0">
                <a:solidFill>
                  <a:schemeClr val="tx1"/>
                </a:solidFill>
              </a:rPr>
              <a:t>at: </a:t>
            </a:r>
            <a:r>
              <a:rPr lang="en-US" sz="3200" u="sng" dirty="0">
                <a:solidFill>
                  <a:schemeClr val="tx1"/>
                </a:solidFill>
              </a:rPr>
              <a:t>https</a:t>
            </a:r>
            <a:r>
              <a:rPr lang="en-US" sz="3200" u="sng" dirty="0" smtClean="0">
                <a:solidFill>
                  <a:schemeClr val="tx1"/>
                </a:solidFill>
              </a:rPr>
              <a:t>://www.nj.gov/cannabis/newsevents/20220907.shtml</a:t>
            </a:r>
          </a:p>
        </p:txBody>
      </p:sp>
    </p:spTree>
    <p:extLst>
      <p:ext uri="{BB962C8B-B14F-4D97-AF65-F5344CB8AC3E}">
        <p14:creationId xmlns:p14="http://schemas.microsoft.com/office/powerpoint/2010/main" val="11428241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Additional Guidance on “Workplace Impairment”</a:t>
            </a:r>
            <a:endParaRPr lang="en-US" sz="3200" dirty="0"/>
          </a:p>
        </p:txBody>
      </p:sp>
      <p:sp>
        <p:nvSpPr>
          <p:cNvPr id="3" name="Content Placeholder 2"/>
          <p:cNvSpPr>
            <a:spLocks noGrp="1"/>
          </p:cNvSpPr>
          <p:nvPr>
            <p:ph idx="1"/>
          </p:nvPr>
        </p:nvSpPr>
        <p:spPr>
          <a:xfrm>
            <a:off x="602019" y="948362"/>
            <a:ext cx="10779856" cy="5335299"/>
          </a:xfrm>
        </p:spPr>
        <p:txBody>
          <a:bodyPr>
            <a:normAutofit/>
          </a:bodyPr>
          <a:lstStyle/>
          <a:p>
            <a:endParaRPr lang="en-US" sz="1600" dirty="0"/>
          </a:p>
          <a:p>
            <a:pPr algn="just"/>
            <a:r>
              <a:rPr lang="en-US" sz="2800" dirty="0" smtClean="0"/>
              <a:t>Pursuant </a:t>
            </a:r>
            <a:r>
              <a:rPr lang="en-US" sz="2800" dirty="0"/>
              <a:t>to N.J.S.A. 24:6I-52a(2)(a), the New Jersey Cannabis Regulatory Commission (“NJ-CRC”) is charged with prescribing standards for a Workplace Impairment Recognition Expert (“WIRE”) certification, </a:t>
            </a:r>
            <a:r>
              <a:rPr lang="en-US" sz="2800" dirty="0" smtClean="0"/>
              <a:t>based </a:t>
            </a:r>
            <a:r>
              <a:rPr lang="en-US" sz="2800" dirty="0"/>
              <a:t>on education and training in detecting and identifying an employee’s usage of, or impairment from, a cannabis item or other intoxicating substance, and for assisting in the investigation of workplace accidents. </a:t>
            </a:r>
            <a:endParaRPr lang="en-US" sz="2800" dirty="0" smtClean="0"/>
          </a:p>
          <a:p>
            <a:pPr algn="just"/>
            <a:endParaRPr lang="en-US" sz="2800" dirty="0"/>
          </a:p>
          <a:p>
            <a:pPr algn="just"/>
            <a:r>
              <a:rPr lang="en-US" sz="2800" dirty="0" smtClean="0"/>
              <a:t>This NEW document </a:t>
            </a:r>
            <a:r>
              <a:rPr lang="en-US" sz="2800" dirty="0"/>
              <a:t>is intended to serve as guidance until the </a:t>
            </a:r>
            <a:r>
              <a:rPr lang="en-US" sz="2800" dirty="0" smtClean="0"/>
              <a:t>CRC </a:t>
            </a:r>
            <a:r>
              <a:rPr lang="en-US" sz="2800" dirty="0"/>
              <a:t>formulates and approves standards for WIRE certifications. </a:t>
            </a:r>
            <a:endParaRPr lang="en-US" sz="2800" dirty="0" smtClean="0"/>
          </a:p>
        </p:txBody>
      </p:sp>
    </p:spTree>
    <p:extLst>
      <p:ext uri="{BB962C8B-B14F-4D97-AF65-F5344CB8AC3E}">
        <p14:creationId xmlns:p14="http://schemas.microsoft.com/office/powerpoint/2010/main" val="3609206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CRC Guidance</a:t>
            </a:r>
            <a:endParaRPr lang="en-US" sz="3200" dirty="0"/>
          </a:p>
        </p:txBody>
      </p:sp>
      <p:sp>
        <p:nvSpPr>
          <p:cNvPr id="3" name="Content Placeholder 2"/>
          <p:cNvSpPr>
            <a:spLocks noGrp="1"/>
          </p:cNvSpPr>
          <p:nvPr>
            <p:ph idx="1"/>
          </p:nvPr>
        </p:nvSpPr>
        <p:spPr/>
        <p:txBody>
          <a:bodyPr/>
          <a:lstStyle/>
          <a:p>
            <a:pPr algn="just"/>
            <a:endParaRPr lang="en-US" sz="1600" dirty="0" smtClean="0"/>
          </a:p>
          <a:p>
            <a:pPr algn="just"/>
            <a:r>
              <a:rPr lang="en-US" sz="2800" dirty="0" smtClean="0"/>
              <a:t>A </a:t>
            </a:r>
            <a:r>
              <a:rPr lang="en-US" sz="2800" dirty="0"/>
              <a:t>scientifically reliable objective testing method that indicates the presence of cannabinoid metabolites in the employee’s bodily fluid </a:t>
            </a:r>
            <a:r>
              <a:rPr lang="en-US" sz="2800" u="sng" dirty="0"/>
              <a:t>alone is insufficient</a:t>
            </a:r>
            <a:r>
              <a:rPr lang="en-US" sz="2800" dirty="0"/>
              <a:t> to support an adverse employment action. </a:t>
            </a:r>
            <a:endParaRPr lang="en-US" sz="2800" dirty="0" smtClean="0"/>
          </a:p>
          <a:p>
            <a:pPr algn="just"/>
            <a:endParaRPr lang="en-US" sz="1800" dirty="0" smtClean="0"/>
          </a:p>
          <a:p>
            <a:pPr algn="just"/>
            <a:r>
              <a:rPr lang="en-US" sz="2800" dirty="0" smtClean="0"/>
              <a:t>BUT, </a:t>
            </a:r>
            <a:r>
              <a:rPr lang="en-US" sz="2800" dirty="0"/>
              <a:t>such a test </a:t>
            </a:r>
            <a:r>
              <a:rPr lang="en-US" sz="2800" u="sng" dirty="0"/>
              <a:t>combined with </a:t>
            </a:r>
            <a:r>
              <a:rPr lang="en-US" sz="2800" dirty="0"/>
              <a:t>evidence-based documentation of physical signs or other evidence of impairment during an employee’s prescribed work hours may be sufficient to support an adverse employment action.</a:t>
            </a:r>
          </a:p>
          <a:p>
            <a:endParaRPr lang="en-US" dirty="0"/>
          </a:p>
        </p:txBody>
      </p:sp>
    </p:spTree>
    <p:extLst>
      <p:ext uri="{BB962C8B-B14F-4D97-AF65-F5344CB8AC3E}">
        <p14:creationId xmlns:p14="http://schemas.microsoft.com/office/powerpoint/2010/main" val="4737016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CRC Guidance</a:t>
            </a:r>
            <a:endParaRPr lang="en-US" sz="3200" dirty="0"/>
          </a:p>
        </p:txBody>
      </p:sp>
      <p:sp>
        <p:nvSpPr>
          <p:cNvPr id="3" name="Content Placeholder 2"/>
          <p:cNvSpPr>
            <a:spLocks noGrp="1"/>
          </p:cNvSpPr>
          <p:nvPr>
            <p:ph idx="1"/>
          </p:nvPr>
        </p:nvSpPr>
        <p:spPr>
          <a:xfrm>
            <a:off x="602019" y="965615"/>
            <a:ext cx="10599382" cy="5335299"/>
          </a:xfrm>
        </p:spPr>
        <p:txBody>
          <a:bodyPr/>
          <a:lstStyle/>
          <a:p>
            <a:endParaRPr lang="en-US" sz="1600" dirty="0" smtClean="0"/>
          </a:p>
          <a:p>
            <a:pPr marL="344488" indent="-344488" algn="just"/>
            <a:r>
              <a:rPr lang="en-US" sz="3600" dirty="0" smtClean="0"/>
              <a:t>• Utilize </a:t>
            </a:r>
            <a:r>
              <a:rPr lang="en-US" sz="3600" dirty="0"/>
              <a:t>a uniform “Reasonable Suspicion” Observation Report that documents the behavior, physical signs, and evidence that support the employer’s determination that an employee is reasonably suspected of being under the influence during an employee’s prescribed work hours.</a:t>
            </a:r>
          </a:p>
        </p:txBody>
      </p:sp>
    </p:spTree>
    <p:extLst>
      <p:ext uri="{BB962C8B-B14F-4D97-AF65-F5344CB8AC3E}">
        <p14:creationId xmlns:p14="http://schemas.microsoft.com/office/powerpoint/2010/main" val="34665439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Reasonable Suspicion Observed Behavior Report</a:t>
            </a:r>
            <a:endParaRPr lang="en-US" sz="3200" dirty="0"/>
          </a:p>
        </p:txBody>
      </p:sp>
      <p:sp>
        <p:nvSpPr>
          <p:cNvPr id="3" name="Content Placeholder 2"/>
          <p:cNvSpPr>
            <a:spLocks noGrp="1"/>
          </p:cNvSpPr>
          <p:nvPr>
            <p:ph idx="1"/>
          </p:nvPr>
        </p:nvSpPr>
        <p:spPr>
          <a:xfrm>
            <a:off x="595344" y="955036"/>
            <a:ext cx="11038117" cy="5335299"/>
          </a:xfrm>
        </p:spPr>
        <p:txBody>
          <a:bodyPr/>
          <a:lstStyle/>
          <a:p>
            <a:endParaRPr lang="en-US" sz="1400" dirty="0" smtClean="0"/>
          </a:p>
          <a:p>
            <a:pPr algn="just"/>
            <a:r>
              <a:rPr lang="en-US" sz="3600" dirty="0" smtClean="0"/>
              <a:t>“</a:t>
            </a:r>
            <a:r>
              <a:rPr lang="en-US" sz="3600" dirty="0"/>
              <a:t>Reasonable Suspicion” Observation Report Form is </a:t>
            </a:r>
            <a:r>
              <a:rPr lang="en-US" sz="3600" dirty="0" smtClean="0"/>
              <a:t>on CRC website - and </a:t>
            </a:r>
            <a:r>
              <a:rPr lang="en-US" sz="3600" dirty="0"/>
              <a:t>the sample form is </a:t>
            </a:r>
            <a:r>
              <a:rPr lang="en-US" sz="3600" b="1" u="sng" dirty="0"/>
              <a:t>not</a:t>
            </a:r>
            <a:r>
              <a:rPr lang="en-US" sz="3600" b="1" dirty="0"/>
              <a:t> </a:t>
            </a:r>
            <a:r>
              <a:rPr lang="en-US" sz="3600" dirty="0"/>
              <a:t>cannabis-specific. </a:t>
            </a:r>
          </a:p>
          <a:p>
            <a:pPr algn="just"/>
            <a:endParaRPr lang="en-US" sz="1800" dirty="0" smtClean="0">
              <a:hlinkClick r:id="rId2"/>
            </a:endParaRPr>
          </a:p>
          <a:p>
            <a:pPr algn="just"/>
            <a:r>
              <a:rPr lang="en-US" sz="3600" dirty="0" smtClean="0">
                <a:hlinkClick r:id="rId2"/>
              </a:rPr>
              <a:t>https://www.nj.gov/cannabis/documents/businesses/Business%20Resources/Workplace%20Impairment%20Guidance%20Sample%20Form.pdf</a:t>
            </a:r>
            <a:endParaRPr lang="en-US" sz="3600" dirty="0" smtClean="0"/>
          </a:p>
          <a:p>
            <a:endParaRPr lang="en-US" dirty="0"/>
          </a:p>
        </p:txBody>
      </p:sp>
    </p:spTree>
    <p:extLst>
      <p:ext uri="{BB962C8B-B14F-4D97-AF65-F5344CB8AC3E}">
        <p14:creationId xmlns:p14="http://schemas.microsoft.com/office/powerpoint/2010/main" val="2545001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29E98-4681-DEB2-A519-1E9414F039EE}"/>
              </a:ext>
            </a:extLst>
          </p:cNvPr>
          <p:cNvSpPr>
            <a:spLocks noGrp="1"/>
          </p:cNvSpPr>
          <p:nvPr>
            <p:ph type="title"/>
          </p:nvPr>
        </p:nvSpPr>
        <p:spPr/>
        <p:txBody>
          <a:bodyPr>
            <a:normAutofit/>
          </a:bodyPr>
          <a:lstStyle/>
          <a:p>
            <a:r>
              <a:rPr lang="en-US" sz="3200" dirty="0"/>
              <a:t>Discipline for Cannabis possession or use on the job</a:t>
            </a:r>
          </a:p>
        </p:txBody>
      </p:sp>
      <p:sp>
        <p:nvSpPr>
          <p:cNvPr id="3" name="Content Placeholder 2">
            <a:extLst>
              <a:ext uri="{FF2B5EF4-FFF2-40B4-BE49-F238E27FC236}">
                <a16:creationId xmlns:a16="http://schemas.microsoft.com/office/drawing/2014/main" id="{13AA44D6-1B0D-E377-E26C-78F273C71C67}"/>
              </a:ext>
            </a:extLst>
          </p:cNvPr>
          <p:cNvSpPr>
            <a:spLocks noGrp="1"/>
          </p:cNvSpPr>
          <p:nvPr>
            <p:ph idx="1"/>
          </p:nvPr>
        </p:nvSpPr>
        <p:spPr>
          <a:xfrm>
            <a:off x="602018" y="948362"/>
            <a:ext cx="10455003" cy="5335299"/>
          </a:xfrm>
        </p:spPr>
        <p:txBody>
          <a:bodyPr/>
          <a:lstStyle/>
          <a:p>
            <a:pPr>
              <a:buSzPct val="135000"/>
            </a:pPr>
            <a:endParaRPr lang="en-US" sz="1400" dirty="0"/>
          </a:p>
          <a:p>
            <a:pPr marL="342900" indent="-342900" algn="just">
              <a:buSzPct val="135000"/>
              <a:buFont typeface="Arial" panose="020B0604020202020204" pitchFamily="34" charset="0"/>
              <a:buChar char="•"/>
            </a:pPr>
            <a:r>
              <a:rPr lang="en-US" sz="3600" dirty="0" smtClean="0"/>
              <a:t>Absolutely permitted!</a:t>
            </a:r>
          </a:p>
          <a:p>
            <a:pPr marL="342900" indent="-342900" algn="just">
              <a:buSzPct val="135000"/>
              <a:buFont typeface="Arial" panose="020B0604020202020204" pitchFamily="34" charset="0"/>
              <a:buChar char="•"/>
            </a:pPr>
            <a:endParaRPr lang="en-US" sz="2800" dirty="0" smtClean="0"/>
          </a:p>
          <a:p>
            <a:pPr marL="342900" indent="-342900" algn="just">
              <a:buSzPct val="135000"/>
              <a:buFont typeface="Arial" panose="020B0604020202020204" pitchFamily="34" charset="0"/>
              <a:buChar char="•"/>
            </a:pPr>
            <a:r>
              <a:rPr lang="en-US" sz="3600" dirty="0" smtClean="0"/>
              <a:t>Just like alcohol is legal, you don’t have to permit it AT WORK; and</a:t>
            </a:r>
          </a:p>
          <a:p>
            <a:pPr algn="just">
              <a:buSzPct val="135000"/>
            </a:pPr>
            <a:endParaRPr lang="en-US" sz="2800" dirty="0" smtClean="0"/>
          </a:p>
          <a:p>
            <a:pPr marL="342900" indent="-342900" algn="just">
              <a:buSzPct val="135000"/>
              <a:buFont typeface="Arial" panose="020B0604020202020204" pitchFamily="34" charset="0"/>
              <a:buChar char="•"/>
            </a:pPr>
            <a:r>
              <a:rPr lang="en-US" sz="3600" dirty="0" smtClean="0"/>
              <a:t>Just like alcohol, employees can be prohibited from being under the influence.</a:t>
            </a:r>
            <a:endParaRPr lang="en-US" sz="3600" dirty="0"/>
          </a:p>
        </p:txBody>
      </p:sp>
    </p:spTree>
    <p:extLst>
      <p:ext uri="{BB962C8B-B14F-4D97-AF65-F5344CB8AC3E}">
        <p14:creationId xmlns:p14="http://schemas.microsoft.com/office/powerpoint/2010/main" val="9476442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Points to Remember </a:t>
            </a:r>
            <a:endParaRPr lang="en-US" sz="3200" dirty="0"/>
          </a:p>
        </p:txBody>
      </p:sp>
      <p:sp>
        <p:nvSpPr>
          <p:cNvPr id="3" name="Content Placeholder 2"/>
          <p:cNvSpPr>
            <a:spLocks noGrp="1"/>
          </p:cNvSpPr>
          <p:nvPr>
            <p:ph idx="1"/>
          </p:nvPr>
        </p:nvSpPr>
        <p:spPr>
          <a:xfrm>
            <a:off x="602018" y="948362"/>
            <a:ext cx="10864077" cy="5335299"/>
          </a:xfrm>
        </p:spPr>
        <p:txBody>
          <a:bodyPr>
            <a:normAutofit/>
          </a:bodyPr>
          <a:lstStyle/>
          <a:p>
            <a:pPr algn="just"/>
            <a:endParaRPr lang="en-US" sz="1200" dirty="0" smtClean="0"/>
          </a:p>
          <a:p>
            <a:pPr marL="457200" indent="-457200" algn="just">
              <a:buFont typeface="+mj-lt"/>
              <a:buAutoNum type="arabicPeriod"/>
            </a:pPr>
            <a:r>
              <a:rPr lang="en-US" sz="2800" dirty="0" smtClean="0"/>
              <a:t>Use </a:t>
            </a:r>
            <a:r>
              <a:rPr lang="en-US" sz="2800" dirty="0"/>
              <a:t>of marijuana cannot be the only reason for any adverse employment action, such as termination or failure to hire or promote. </a:t>
            </a:r>
            <a:endParaRPr lang="en-US" sz="2800" dirty="0" smtClean="0"/>
          </a:p>
          <a:p>
            <a:pPr marL="457200" indent="-457200" algn="just">
              <a:buFont typeface="+mj-lt"/>
              <a:buAutoNum type="arabicPeriod"/>
            </a:pPr>
            <a:endParaRPr lang="en-US" sz="2000" dirty="0" smtClean="0"/>
          </a:p>
          <a:p>
            <a:pPr marL="457200" indent="-457200" algn="just">
              <a:buFont typeface="+mj-lt"/>
              <a:buAutoNum type="arabicPeriod"/>
            </a:pPr>
            <a:r>
              <a:rPr lang="en-US" sz="2800" dirty="0" smtClean="0"/>
              <a:t>Employers may </a:t>
            </a:r>
            <a:r>
              <a:rPr lang="en-US" sz="2800" dirty="0"/>
              <a:t>be obligated to accommodate medical marijuana patients, if such an accommodation is possible and would not pose an undue hardship on the employer. </a:t>
            </a:r>
            <a:endParaRPr lang="en-US" sz="2800" dirty="0" smtClean="0"/>
          </a:p>
          <a:p>
            <a:pPr marL="457200" indent="-457200" algn="just">
              <a:buFont typeface="+mj-lt"/>
              <a:buAutoNum type="arabicPeriod"/>
            </a:pPr>
            <a:endParaRPr lang="en-US" sz="2000" dirty="0" smtClean="0"/>
          </a:p>
          <a:p>
            <a:pPr marL="457200" indent="-457200" algn="just">
              <a:buFont typeface="+mj-lt"/>
              <a:buAutoNum type="arabicPeriod"/>
            </a:pPr>
            <a:r>
              <a:rPr lang="en-US" sz="2800" dirty="0" smtClean="0"/>
              <a:t>Medical </a:t>
            </a:r>
            <a:r>
              <a:rPr lang="en-US" sz="2800" dirty="0"/>
              <a:t>marijuana patients may also be entitled to reimbursement of the expenses associated with such treatment under an employer’s workers’ compensation plan. </a:t>
            </a:r>
          </a:p>
        </p:txBody>
      </p:sp>
    </p:spTree>
    <p:extLst>
      <p:ext uri="{BB962C8B-B14F-4D97-AF65-F5344CB8AC3E}">
        <p14:creationId xmlns:p14="http://schemas.microsoft.com/office/powerpoint/2010/main" val="1081890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75514" y="116114"/>
            <a:ext cx="8169093" cy="722086"/>
          </a:xfrm>
        </p:spPr>
        <p:txBody>
          <a:bodyPr>
            <a:noAutofit/>
          </a:bodyPr>
          <a:lstStyle/>
          <a:p>
            <a:pPr algn="ctr"/>
            <a:r>
              <a:rPr lang="en-US" sz="4800" dirty="0"/>
              <a:t>Disclaimer</a:t>
            </a:r>
          </a:p>
        </p:txBody>
      </p:sp>
      <p:sp>
        <p:nvSpPr>
          <p:cNvPr id="5" name="Content Placeholder 4"/>
          <p:cNvSpPr>
            <a:spLocks noGrp="1"/>
          </p:cNvSpPr>
          <p:nvPr>
            <p:ph idx="1"/>
          </p:nvPr>
        </p:nvSpPr>
        <p:spPr>
          <a:xfrm>
            <a:off x="1724025" y="1074057"/>
            <a:ext cx="8743950" cy="5181600"/>
          </a:xfrm>
        </p:spPr>
        <p:txBody>
          <a:bodyPr>
            <a:normAutofit fontScale="47500" lnSpcReduction="20000"/>
          </a:bodyPr>
          <a:lstStyle/>
          <a:p>
            <a:r>
              <a:rPr lang="en-US" sz="6100" i="1" dirty="0"/>
              <a:t>The materials contained in this presentation were created by Laddey, Clark &amp; Ryan, LLP, for informational purposes only and are not intended and should not be construed as a substitute for legal advice.</a:t>
            </a:r>
          </a:p>
          <a:p>
            <a:r>
              <a:rPr lang="en-US" sz="6100" i="1" dirty="0"/>
              <a:t>This seminar is not intended to create an attorney-client relationship between you and Laddey, Clark &amp; Ryan, LLP.  </a:t>
            </a:r>
          </a:p>
          <a:p>
            <a:r>
              <a:rPr lang="en-US" sz="6100" i="1" dirty="0"/>
              <a:t>This seminar is not intended to serve as an advertisement or solicitation.</a:t>
            </a:r>
          </a:p>
          <a:p>
            <a:r>
              <a:rPr lang="en-US" sz="6100" i="1" dirty="0"/>
              <a:t>All materials in this seminar are copyrighted © </a:t>
            </a:r>
            <a:r>
              <a:rPr lang="en-US" sz="6100" i="1" dirty="0" smtClean="0"/>
              <a:t>2023 </a:t>
            </a:r>
            <a:r>
              <a:rPr lang="en-US" sz="6100" i="1" dirty="0"/>
              <a:t>Laddey, Clark &amp; Ryan, LLP. </a:t>
            </a:r>
          </a:p>
          <a:p>
            <a:r>
              <a:rPr lang="en-US" sz="6100" i="1" dirty="0"/>
              <a:t>The reproduction of any materials contained in this seminar without the permission of Laddey, Clark &amp; Ryan, LLP, is prohibited.</a:t>
            </a:r>
          </a:p>
          <a:p>
            <a:endParaRPr lang="en-US" dirty="0"/>
          </a:p>
        </p:txBody>
      </p:sp>
    </p:spTree>
    <p:extLst>
      <p:ext uri="{BB962C8B-B14F-4D97-AF65-F5344CB8AC3E}">
        <p14:creationId xmlns:p14="http://schemas.microsoft.com/office/powerpoint/2010/main" val="36898487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What Employers Can and Can’t Do</a:t>
            </a:r>
            <a:br>
              <a:rPr lang="en-US" sz="3200" dirty="0"/>
            </a:br>
            <a:endParaRPr lang="en-US" sz="3200" dirty="0"/>
          </a:p>
        </p:txBody>
      </p:sp>
      <p:sp>
        <p:nvSpPr>
          <p:cNvPr id="3" name="Content Placeholder 2"/>
          <p:cNvSpPr>
            <a:spLocks noGrp="1"/>
          </p:cNvSpPr>
          <p:nvPr>
            <p:ph idx="1"/>
          </p:nvPr>
        </p:nvSpPr>
        <p:spPr>
          <a:xfrm>
            <a:off x="602018" y="948362"/>
            <a:ext cx="10551256" cy="5335299"/>
          </a:xfrm>
        </p:spPr>
        <p:txBody>
          <a:bodyPr>
            <a:normAutofit lnSpcReduction="10000"/>
          </a:bodyPr>
          <a:lstStyle/>
          <a:p>
            <a:endParaRPr lang="en-US" sz="1400" dirty="0" smtClean="0"/>
          </a:p>
          <a:p>
            <a:pPr marL="457200" indent="-457200" algn="just">
              <a:buFont typeface="+mj-lt"/>
              <a:buAutoNum type="arabicPeriod"/>
            </a:pPr>
            <a:r>
              <a:rPr lang="en-US" sz="2800" dirty="0" smtClean="0"/>
              <a:t>Employers </a:t>
            </a:r>
            <a:r>
              <a:rPr lang="en-US" sz="2800" dirty="0"/>
              <a:t>need </a:t>
            </a:r>
            <a:r>
              <a:rPr lang="en-US" sz="2800" u="sng" dirty="0"/>
              <a:t>not</a:t>
            </a:r>
            <a:r>
              <a:rPr lang="en-US" sz="2800" dirty="0"/>
              <a:t> tolerate the possession of, use of, or an employee being under the influence of, cannabis—legal or not—</a:t>
            </a:r>
            <a:r>
              <a:rPr lang="en-US" sz="2800" i="1" dirty="0"/>
              <a:t>in the workplace during working hours</a:t>
            </a:r>
            <a:r>
              <a:rPr lang="en-US" sz="2800" dirty="0" smtClean="0"/>
              <a:t>.</a:t>
            </a:r>
          </a:p>
          <a:p>
            <a:pPr marL="457200" indent="-457200" algn="just">
              <a:buFont typeface="+mj-lt"/>
              <a:buAutoNum type="arabicPeriod"/>
            </a:pPr>
            <a:endParaRPr lang="en-US" sz="1800" dirty="0"/>
          </a:p>
          <a:p>
            <a:pPr marL="457200" indent="-457200" algn="just">
              <a:buFont typeface="+mj-lt"/>
              <a:buAutoNum type="arabicPeriod"/>
            </a:pPr>
            <a:r>
              <a:rPr lang="en-US" sz="2800" dirty="0" smtClean="0"/>
              <a:t>Employers </a:t>
            </a:r>
            <a:r>
              <a:rPr lang="en-US" sz="2800" dirty="0"/>
              <a:t>may not take adverse action against an employee </a:t>
            </a:r>
            <a:r>
              <a:rPr lang="en-US" sz="2800" i="1" dirty="0"/>
              <a:t>solely</a:t>
            </a:r>
            <a:r>
              <a:rPr lang="en-US" sz="2800" dirty="0"/>
              <a:t> because that employee uses recreational or medicinal marijuana </a:t>
            </a:r>
            <a:r>
              <a:rPr lang="en-US" sz="2800" u="sng" dirty="0"/>
              <a:t>outside of work during non-working </a:t>
            </a:r>
            <a:r>
              <a:rPr lang="en-US" sz="2800" u="sng" dirty="0" smtClean="0"/>
              <a:t>hours</a:t>
            </a:r>
            <a:r>
              <a:rPr lang="en-US" sz="2800" dirty="0" smtClean="0"/>
              <a:t>.</a:t>
            </a:r>
          </a:p>
          <a:p>
            <a:pPr marL="457200" indent="-457200" algn="just">
              <a:buFont typeface="+mj-lt"/>
              <a:buAutoNum type="arabicPeriod"/>
            </a:pPr>
            <a:endParaRPr lang="en-US" sz="1800" dirty="0" smtClean="0"/>
          </a:p>
          <a:p>
            <a:pPr marL="457200" indent="-457200" algn="just">
              <a:buFont typeface="+mj-lt"/>
              <a:buAutoNum type="arabicPeriod"/>
            </a:pPr>
            <a:r>
              <a:rPr lang="en-US" sz="2800" dirty="0" smtClean="0"/>
              <a:t>Employers </a:t>
            </a:r>
            <a:r>
              <a:rPr lang="en-US" sz="2800" dirty="0"/>
              <a:t>may </a:t>
            </a:r>
            <a:r>
              <a:rPr lang="en-US" sz="2800" u="sng" dirty="0"/>
              <a:t>not</a:t>
            </a:r>
            <a:r>
              <a:rPr lang="en-US" sz="2800" dirty="0"/>
              <a:t> </a:t>
            </a:r>
            <a:r>
              <a:rPr lang="en-US" sz="2800" i="1" dirty="0"/>
              <a:t>solely</a:t>
            </a:r>
            <a:r>
              <a:rPr lang="en-US" sz="2800" dirty="0"/>
              <a:t> rely upon—as justification for taking an adverse action—an employee’s prior arrest, charge, conviction or adjudication of delinquency, for certain cannabis-related expunged offenses</a:t>
            </a:r>
            <a:r>
              <a:rPr lang="en-US" sz="2800" dirty="0" smtClean="0"/>
              <a:t>.</a:t>
            </a:r>
            <a:endParaRPr lang="en-US" sz="2800" dirty="0"/>
          </a:p>
        </p:txBody>
      </p:sp>
    </p:spTree>
    <p:extLst>
      <p:ext uri="{BB962C8B-B14F-4D97-AF65-F5344CB8AC3E}">
        <p14:creationId xmlns:p14="http://schemas.microsoft.com/office/powerpoint/2010/main" val="42509560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MORE of What </a:t>
            </a:r>
            <a:r>
              <a:rPr lang="en-US" sz="3200" dirty="0"/>
              <a:t>Employers Can and Can’t Do</a:t>
            </a:r>
            <a:br>
              <a:rPr lang="en-US" sz="3200" dirty="0"/>
            </a:br>
            <a:endParaRPr lang="en-US" sz="3200" dirty="0"/>
          </a:p>
        </p:txBody>
      </p:sp>
      <p:sp>
        <p:nvSpPr>
          <p:cNvPr id="3" name="Content Placeholder 2"/>
          <p:cNvSpPr>
            <a:spLocks noGrp="1"/>
          </p:cNvSpPr>
          <p:nvPr>
            <p:ph idx="1"/>
          </p:nvPr>
        </p:nvSpPr>
        <p:spPr>
          <a:xfrm>
            <a:off x="602019" y="948362"/>
            <a:ext cx="10719698" cy="5335299"/>
          </a:xfrm>
        </p:spPr>
        <p:txBody>
          <a:bodyPr>
            <a:noAutofit/>
          </a:bodyPr>
          <a:lstStyle/>
          <a:p>
            <a:pPr marL="457200" indent="-457200" algn="just">
              <a:buFont typeface="+mj-lt"/>
              <a:buAutoNum type="arabicPeriod" startAt="4"/>
            </a:pPr>
            <a:r>
              <a:rPr lang="en-US" dirty="0" smtClean="0"/>
              <a:t>Employers </a:t>
            </a:r>
            <a:r>
              <a:rPr lang="en-US" dirty="0"/>
              <a:t>need not commit any act that would cause them “to be in violation of </a:t>
            </a:r>
            <a:r>
              <a:rPr lang="en-US" b="1" dirty="0"/>
              <a:t>federal law</a:t>
            </a:r>
            <a:r>
              <a:rPr lang="en-US" dirty="0"/>
              <a:t>, that would result in a loss of a licensing-related benefit pursuant to federal law, or that would result in the loss of a federal contract or federal funding</a:t>
            </a:r>
            <a:r>
              <a:rPr lang="en-US" dirty="0" smtClean="0"/>
              <a:t>.”</a:t>
            </a:r>
          </a:p>
          <a:p>
            <a:pPr marL="457200" indent="-457200" algn="just">
              <a:buFont typeface="+mj-lt"/>
              <a:buAutoNum type="arabicPeriod" startAt="4"/>
            </a:pPr>
            <a:endParaRPr lang="en-US" sz="1800" dirty="0"/>
          </a:p>
          <a:p>
            <a:pPr marL="457200" indent="-457200" algn="just">
              <a:buFont typeface="+mj-lt"/>
              <a:buAutoNum type="arabicPeriod" startAt="4"/>
            </a:pPr>
            <a:r>
              <a:rPr lang="en-US" dirty="0" smtClean="0"/>
              <a:t>If an </a:t>
            </a:r>
            <a:r>
              <a:rPr lang="en-US" dirty="0"/>
              <a:t>employer has a </a:t>
            </a:r>
            <a:r>
              <a:rPr lang="en-US" b="1" dirty="0"/>
              <a:t>drug testing policy </a:t>
            </a:r>
            <a:r>
              <a:rPr lang="en-US" dirty="0"/>
              <a:t>and an employee or job applicant tests positive, the employer must offer an opportunity to present a legitimate medical explanation, provide written notice of the right to explain, and afford three working days to the employee to explain or provide a retest</a:t>
            </a:r>
            <a:r>
              <a:rPr lang="en-US" dirty="0" smtClean="0"/>
              <a:t>.</a:t>
            </a:r>
          </a:p>
          <a:p>
            <a:pPr marL="457200" indent="-457200" algn="just">
              <a:buFont typeface="+mj-lt"/>
              <a:buAutoNum type="arabicPeriod" startAt="4"/>
            </a:pPr>
            <a:endParaRPr lang="en-US" sz="1800" dirty="0"/>
          </a:p>
          <a:p>
            <a:pPr marL="457200" indent="-457200" algn="just">
              <a:buFont typeface="+mj-lt"/>
              <a:buAutoNum type="arabicPeriod" startAt="4"/>
            </a:pPr>
            <a:r>
              <a:rPr lang="en-US" dirty="0" smtClean="0"/>
              <a:t>Employers </a:t>
            </a:r>
            <a:r>
              <a:rPr lang="en-US" dirty="0"/>
              <a:t>may still </a:t>
            </a:r>
            <a:r>
              <a:rPr lang="en-US" dirty="0" smtClean="0"/>
              <a:t>test - but include </a:t>
            </a:r>
            <a:r>
              <a:rPr lang="en-US" dirty="0"/>
              <a:t>scientifically reliable </a:t>
            </a:r>
            <a:r>
              <a:rPr lang="en-US" b="1" dirty="0"/>
              <a:t>objective testing methods and </a:t>
            </a:r>
            <a:r>
              <a:rPr lang="en-US" b="1" dirty="0" smtClean="0"/>
              <a:t>procedures</a:t>
            </a:r>
            <a:r>
              <a:rPr lang="en-US" dirty="0" smtClean="0"/>
              <a:t> and include </a:t>
            </a:r>
            <a:r>
              <a:rPr lang="en-US" dirty="0"/>
              <a:t>a physical evaluation in order to determine an employee’s state of impairment</a:t>
            </a:r>
            <a:r>
              <a:rPr lang="en-US" dirty="0" smtClean="0"/>
              <a:t>. USE the </a:t>
            </a:r>
            <a:r>
              <a:rPr lang="en-US" b="1" dirty="0" smtClean="0"/>
              <a:t>NEW</a:t>
            </a:r>
            <a:r>
              <a:rPr lang="en-US" dirty="0" smtClean="0"/>
              <a:t> Form.</a:t>
            </a:r>
            <a:endParaRPr lang="en-US" dirty="0"/>
          </a:p>
        </p:txBody>
      </p:sp>
    </p:spTree>
    <p:extLst>
      <p:ext uri="{BB962C8B-B14F-4D97-AF65-F5344CB8AC3E}">
        <p14:creationId xmlns:p14="http://schemas.microsoft.com/office/powerpoint/2010/main" val="8762964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AND ALCOHOL POLICIES</a:t>
            </a:r>
            <a:endParaRPr lang="en-US" dirty="0"/>
          </a:p>
        </p:txBody>
      </p:sp>
      <p:sp>
        <p:nvSpPr>
          <p:cNvPr id="3" name="Content Placeholder 2"/>
          <p:cNvSpPr>
            <a:spLocks noGrp="1"/>
          </p:cNvSpPr>
          <p:nvPr>
            <p:ph idx="1"/>
          </p:nvPr>
        </p:nvSpPr>
        <p:spPr/>
        <p:txBody>
          <a:bodyPr/>
          <a:lstStyle/>
          <a:p>
            <a:r>
              <a:rPr lang="en-US" dirty="0" smtClean="0"/>
              <a:t>Consider timing:</a:t>
            </a:r>
          </a:p>
          <a:p>
            <a:pPr marL="342900" indent="-342900">
              <a:buFont typeface="Arial" panose="020B0604020202020204" pitchFamily="34" charset="0"/>
              <a:buChar char="•"/>
            </a:pPr>
            <a:r>
              <a:rPr lang="en-US" dirty="0" smtClean="0"/>
              <a:t>Pre-employment </a:t>
            </a:r>
            <a:r>
              <a:rPr lang="en-US" dirty="0"/>
              <a:t>illegal drug </a:t>
            </a:r>
            <a:r>
              <a:rPr lang="en-US" dirty="0" smtClean="0"/>
              <a:t>testing;</a:t>
            </a:r>
          </a:p>
          <a:p>
            <a:pPr marL="800100" lvl="1" indent="-342900">
              <a:buFont typeface="Arial" panose="020B0604020202020204" pitchFamily="34" charset="0"/>
              <a:buChar char="•"/>
            </a:pPr>
            <a:r>
              <a:rPr lang="en-US" dirty="0" smtClean="0"/>
              <a:t>NOT  for cannabis</a:t>
            </a:r>
          </a:p>
          <a:p>
            <a:pPr marL="342900" indent="-342900">
              <a:buFont typeface="Arial" panose="020B0604020202020204" pitchFamily="34" charset="0"/>
              <a:buChar char="•"/>
            </a:pPr>
            <a:r>
              <a:rPr lang="en-US" dirty="0" smtClean="0"/>
              <a:t>Reasonable </a:t>
            </a:r>
            <a:r>
              <a:rPr lang="en-US" dirty="0"/>
              <a:t>suspicion drug and alcohol </a:t>
            </a:r>
            <a:r>
              <a:rPr lang="en-US" dirty="0" smtClean="0"/>
              <a:t>testing; and</a:t>
            </a:r>
          </a:p>
          <a:p>
            <a:pPr marL="342900" indent="-342900">
              <a:buFont typeface="Arial" panose="020B0604020202020204" pitchFamily="34" charset="0"/>
              <a:buChar char="•"/>
            </a:pPr>
            <a:r>
              <a:rPr lang="en-US" dirty="0" smtClean="0"/>
              <a:t>Post-accident </a:t>
            </a:r>
            <a:r>
              <a:rPr lang="en-US" dirty="0"/>
              <a:t>and follow-up illegal drug and alcohol testing </a:t>
            </a:r>
            <a:endParaRPr lang="en-US" dirty="0" smtClean="0"/>
          </a:p>
          <a:p>
            <a:pPr marL="342900" indent="-342900">
              <a:buFont typeface="Arial" panose="020B0604020202020204" pitchFamily="34" charset="0"/>
              <a:buChar char="•"/>
            </a:pPr>
            <a:endParaRPr lang="en-US" dirty="0"/>
          </a:p>
          <a:p>
            <a:r>
              <a:rPr lang="en-US" dirty="0" smtClean="0"/>
              <a:t>NO MORE RANDOM TESTING</a:t>
            </a:r>
          </a:p>
          <a:p>
            <a:endParaRPr lang="en-US" dirty="0" smtClean="0"/>
          </a:p>
          <a:p>
            <a:r>
              <a:rPr lang="en-US" dirty="0" smtClean="0"/>
              <a:t>Employees with Commercial </a:t>
            </a:r>
            <a:r>
              <a:rPr lang="en-US" dirty="0"/>
              <a:t>Driver’s License (“CDL”) </a:t>
            </a:r>
            <a:r>
              <a:rPr lang="en-US" dirty="0" smtClean="0"/>
              <a:t>are different</a:t>
            </a:r>
          </a:p>
          <a:p>
            <a:endParaRPr lang="en-US" dirty="0"/>
          </a:p>
        </p:txBody>
      </p:sp>
    </p:spTree>
    <p:extLst>
      <p:ext uri="{BB962C8B-B14F-4D97-AF65-F5344CB8AC3E}">
        <p14:creationId xmlns:p14="http://schemas.microsoft.com/office/powerpoint/2010/main" val="1867947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52726" y="2723418"/>
            <a:ext cx="8704611" cy="982944"/>
          </a:xfrm>
        </p:spPr>
        <p:txBody>
          <a:bodyPr>
            <a:noAutofit/>
          </a:bodyPr>
          <a:lstStyle/>
          <a:p>
            <a:r>
              <a:rPr lang="en-US" sz="3600" dirty="0" smtClean="0"/>
              <a:t>THE EEOC WORKPLACE HARRASMENT GUIDANCE</a:t>
            </a:r>
            <a:endParaRPr lang="en-US" sz="3600" dirty="0"/>
          </a:p>
        </p:txBody>
      </p:sp>
    </p:spTree>
    <p:extLst>
      <p:ext uri="{BB962C8B-B14F-4D97-AF65-F5344CB8AC3E}">
        <p14:creationId xmlns:p14="http://schemas.microsoft.com/office/powerpoint/2010/main" val="2671065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New Updates to a Crucial Document</a:t>
            </a:r>
            <a:endParaRPr lang="en-US" sz="3200" dirty="0"/>
          </a:p>
        </p:txBody>
      </p:sp>
      <p:sp>
        <p:nvSpPr>
          <p:cNvPr id="3" name="Content Placeholder 2"/>
          <p:cNvSpPr>
            <a:spLocks noGrp="1"/>
          </p:cNvSpPr>
          <p:nvPr>
            <p:ph idx="1"/>
          </p:nvPr>
        </p:nvSpPr>
        <p:spPr>
          <a:xfrm>
            <a:off x="602018" y="948362"/>
            <a:ext cx="10695635" cy="5335299"/>
          </a:xfrm>
        </p:spPr>
        <p:txBody>
          <a:bodyPr>
            <a:normAutofit/>
          </a:bodyPr>
          <a:lstStyle/>
          <a:p>
            <a:pPr marL="342900" indent="-342900" algn="just">
              <a:buFont typeface="Arial" panose="020B0604020202020204" pitchFamily="34" charset="0"/>
              <a:buChar char="•"/>
            </a:pPr>
            <a:r>
              <a:rPr lang="en-US" sz="2800" dirty="0" smtClean="0"/>
              <a:t>On September 29, the EEOC published their first update to their Enforcement Guide on Harassment in the Workplace (in 30+ years). </a:t>
            </a:r>
          </a:p>
          <a:p>
            <a:pPr marL="342900" indent="-342900" algn="just">
              <a:buFont typeface="Arial" panose="020B0604020202020204" pitchFamily="34" charset="0"/>
              <a:buChar char="•"/>
            </a:pPr>
            <a:endParaRPr lang="en-US" sz="1800" dirty="0"/>
          </a:p>
          <a:p>
            <a:pPr marL="342900" indent="-342900" algn="just">
              <a:buFont typeface="Arial" panose="020B0604020202020204" pitchFamily="34" charset="0"/>
              <a:buChar char="•"/>
            </a:pPr>
            <a:r>
              <a:rPr lang="en-US" sz="2800" dirty="0" smtClean="0"/>
              <a:t>Goal is to provide clarity regarding existing legal requirements in light of the recent increase in sexual and racial harassment cases in recent years.</a:t>
            </a:r>
          </a:p>
          <a:p>
            <a:pPr marL="342900" indent="-342900" algn="just">
              <a:buFont typeface="Arial" panose="020B0604020202020204" pitchFamily="34" charset="0"/>
              <a:buChar char="•"/>
            </a:pPr>
            <a:endParaRPr lang="en-US" sz="1800" dirty="0"/>
          </a:p>
          <a:p>
            <a:pPr marL="342900" indent="-342900" algn="just">
              <a:buFont typeface="Arial" panose="020B0604020202020204" pitchFamily="34" charset="0"/>
              <a:buChar char="•"/>
            </a:pPr>
            <a:r>
              <a:rPr lang="en-US" sz="2800" dirty="0" smtClean="0"/>
              <a:t>While not governing law if it becomes official, it would still be frequently referenced by the EEOC, attorneys, and the court. </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endParaRPr lang="en-US" sz="2800" dirty="0"/>
          </a:p>
        </p:txBody>
      </p:sp>
    </p:spTree>
    <p:extLst>
      <p:ext uri="{BB962C8B-B14F-4D97-AF65-F5344CB8AC3E}">
        <p14:creationId xmlns:p14="http://schemas.microsoft.com/office/powerpoint/2010/main" val="38773532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Quick Background</a:t>
            </a:r>
            <a:endParaRPr lang="en-US" sz="3200" dirty="0"/>
          </a:p>
        </p:txBody>
      </p:sp>
      <p:sp>
        <p:nvSpPr>
          <p:cNvPr id="3" name="Content Placeholder 2"/>
          <p:cNvSpPr>
            <a:spLocks noGrp="1"/>
          </p:cNvSpPr>
          <p:nvPr>
            <p:ph idx="1"/>
          </p:nvPr>
        </p:nvSpPr>
        <p:spPr>
          <a:xfrm>
            <a:off x="602019" y="948362"/>
            <a:ext cx="10840014" cy="5335299"/>
          </a:xfrm>
        </p:spPr>
        <p:txBody>
          <a:bodyPr/>
          <a:lstStyle/>
          <a:p>
            <a:pPr marL="342900" indent="-342900" algn="just">
              <a:buFont typeface="Arial" panose="020B0604020202020204" pitchFamily="34" charset="0"/>
              <a:buChar char="•"/>
            </a:pPr>
            <a:r>
              <a:rPr lang="en-US" dirty="0"/>
              <a:t>In 1986, the U.S. Supreme Court </a:t>
            </a:r>
            <a:r>
              <a:rPr lang="en-US" dirty="0" smtClean="0"/>
              <a:t>issued </a:t>
            </a:r>
            <a:r>
              <a:rPr lang="en-US" u="sng" dirty="0" smtClean="0"/>
              <a:t>Meritor Savings Bank v. Vinson</a:t>
            </a:r>
            <a:r>
              <a:rPr lang="en-US" dirty="0" smtClean="0"/>
              <a:t> = workplace </a:t>
            </a:r>
            <a:r>
              <a:rPr lang="en-US" dirty="0"/>
              <a:t>harassment can constitute unlawful discrimination under Title VII of the 1964 Civil Rights Act. Since then, </a:t>
            </a:r>
            <a:r>
              <a:rPr lang="en-US" dirty="0" smtClean="0"/>
              <a:t>claims </a:t>
            </a:r>
            <a:r>
              <a:rPr lang="en-US" dirty="0"/>
              <a:t>of harassment in the workplace have become a serious matter for employers</a:t>
            </a:r>
            <a:r>
              <a:rPr lang="en-US" dirty="0" smtClean="0"/>
              <a:t>.</a:t>
            </a:r>
          </a:p>
          <a:p>
            <a:pPr algn="just"/>
            <a:endParaRPr lang="en-US" sz="1800" dirty="0"/>
          </a:p>
          <a:p>
            <a:pPr marL="342900" indent="-342900" algn="just">
              <a:buFont typeface="Arial" panose="020B0604020202020204" pitchFamily="34" charset="0"/>
              <a:buChar char="•"/>
            </a:pPr>
            <a:r>
              <a:rPr lang="en-US" dirty="0"/>
              <a:t>EEOC first released proposed guidance on workplace harassment in 2017 amidst the #MeToo movement, but the proposal was never finalized. </a:t>
            </a:r>
            <a:endParaRPr lang="en-US" dirty="0" smtClean="0"/>
          </a:p>
          <a:p>
            <a:pPr marL="342900" indent="-342900" algn="just">
              <a:buFont typeface="Arial" panose="020B0604020202020204" pitchFamily="34" charset="0"/>
              <a:buChar char="•"/>
            </a:pPr>
            <a:endParaRPr lang="en-US" sz="1800" dirty="0"/>
          </a:p>
          <a:p>
            <a:pPr marL="342900" indent="-342900" algn="just">
              <a:buFont typeface="Arial" panose="020B0604020202020204" pitchFamily="34" charset="0"/>
              <a:buChar char="•"/>
            </a:pPr>
            <a:r>
              <a:rPr lang="en-US" dirty="0" smtClean="0"/>
              <a:t>The proposed guidance was open for public review and comment until November 1</a:t>
            </a:r>
            <a:r>
              <a:rPr lang="en-US" baseline="30000" dirty="0" smtClean="0"/>
              <a:t>st</a:t>
            </a:r>
            <a:r>
              <a:rPr lang="en-US" dirty="0" smtClean="0"/>
              <a:t>. At this time, barring any litigation or unforeseen challenges, these guidance should be adopted in the first quarter of 2024. </a:t>
            </a:r>
            <a:endParaRPr lang="en-US" dirty="0"/>
          </a:p>
        </p:txBody>
      </p:sp>
    </p:spTree>
    <p:extLst>
      <p:ext uri="{BB962C8B-B14F-4D97-AF65-F5344CB8AC3E}">
        <p14:creationId xmlns:p14="http://schemas.microsoft.com/office/powerpoint/2010/main" val="2620671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t>Broad Protections for LGBTQ+ Workers</a:t>
            </a:r>
            <a:endParaRPr lang="en-US" sz="3200" dirty="0"/>
          </a:p>
        </p:txBody>
      </p:sp>
      <p:sp>
        <p:nvSpPr>
          <p:cNvPr id="5" name="Content Placeholder 4"/>
          <p:cNvSpPr>
            <a:spLocks noGrp="1"/>
          </p:cNvSpPr>
          <p:nvPr>
            <p:ph idx="1"/>
          </p:nvPr>
        </p:nvSpPr>
        <p:spPr/>
        <p:txBody>
          <a:bodyPr>
            <a:normAutofit/>
          </a:bodyPr>
          <a:lstStyle/>
          <a:p>
            <a:pPr marL="457200" indent="-457200">
              <a:buFont typeface="Arial" panose="020B0604020202020204" pitchFamily="34" charset="0"/>
              <a:buChar char="•"/>
            </a:pPr>
            <a:r>
              <a:rPr lang="en-US" sz="2800" dirty="0" smtClean="0"/>
              <a:t>The new guidance includes provisions against harassment of LGBTQ+ workers, following the decision in </a:t>
            </a:r>
            <a:r>
              <a:rPr lang="en-US" sz="2800" u="sng" dirty="0" smtClean="0"/>
              <a:t>Bostock v. Clayton County</a:t>
            </a:r>
            <a:r>
              <a:rPr lang="en-US" sz="2800" dirty="0" smtClean="0"/>
              <a:t> to claims of harassment based on sexual orientation and gender identity. </a:t>
            </a:r>
          </a:p>
          <a:p>
            <a:pPr marL="342900" indent="-342900">
              <a:buFont typeface="Arial" panose="020B0604020202020204" pitchFamily="34" charset="0"/>
              <a:buChar char="•"/>
            </a:pPr>
            <a:endParaRPr lang="en-US" sz="1800" dirty="0"/>
          </a:p>
          <a:p>
            <a:pPr marL="342900" indent="-342900">
              <a:buFont typeface="Arial" panose="020B0604020202020204" pitchFamily="34" charset="0"/>
              <a:buChar char="•"/>
            </a:pPr>
            <a:r>
              <a:rPr lang="en-US" sz="2800" dirty="0" smtClean="0"/>
              <a:t>Examples of harassment under the new guidance:</a:t>
            </a:r>
          </a:p>
          <a:p>
            <a:pPr marL="800100" lvl="1" indent="-342900">
              <a:buFont typeface="Arial" panose="020B0604020202020204" pitchFamily="34" charset="0"/>
              <a:buChar char="•"/>
            </a:pPr>
            <a:r>
              <a:rPr lang="en-US" sz="2800" dirty="0" smtClean="0"/>
              <a:t>Denial of access to a bathroom consistent with the individuals gender identity;</a:t>
            </a:r>
          </a:p>
          <a:p>
            <a:pPr marL="800100" lvl="1" indent="-342900">
              <a:buFont typeface="Arial" panose="020B0604020202020204" pitchFamily="34" charset="0"/>
              <a:buChar char="•"/>
            </a:pPr>
            <a:r>
              <a:rPr lang="en-US" sz="2800" b="1" dirty="0" smtClean="0"/>
              <a:t>Intentional and repeated </a:t>
            </a:r>
            <a:r>
              <a:rPr lang="en-US" sz="2800" dirty="0" smtClean="0"/>
              <a:t>mis-genderding of an individual;</a:t>
            </a:r>
          </a:p>
          <a:p>
            <a:pPr marL="800100" lvl="1" indent="-342900">
              <a:buFont typeface="Arial" panose="020B0604020202020204" pitchFamily="34" charset="0"/>
              <a:buChar char="•"/>
            </a:pPr>
            <a:r>
              <a:rPr lang="en-US" sz="2800" dirty="0" smtClean="0"/>
              <a:t>Any harassment of an individual because they do not present in a manner consistent with their gender stereotypes. </a:t>
            </a:r>
          </a:p>
          <a:p>
            <a:pPr marL="800100" lvl="1" indent="-342900">
              <a:buFont typeface="Arial" panose="020B0604020202020204" pitchFamily="34" charset="0"/>
              <a:buChar char="•"/>
            </a:pPr>
            <a:endParaRPr lang="en-US" sz="2800" dirty="0" smtClean="0"/>
          </a:p>
          <a:p>
            <a:pPr marL="800100" lvl="1" indent="-342900">
              <a:buFont typeface="Arial" panose="020B0604020202020204" pitchFamily="34" charset="0"/>
              <a:buChar char="•"/>
            </a:pPr>
            <a:endParaRPr lang="en-US" sz="2800" dirty="0" smtClean="0"/>
          </a:p>
          <a:p>
            <a:pPr marL="342900" indent="-342900">
              <a:buFont typeface="Arial" panose="020B0604020202020204" pitchFamily="34" charset="0"/>
              <a:buChar char="•"/>
            </a:pPr>
            <a:endParaRPr lang="en-US" sz="2800" dirty="0" smtClean="0"/>
          </a:p>
          <a:p>
            <a:pPr marL="342900" indent="-342900">
              <a:buFont typeface="Arial" panose="020B0604020202020204" pitchFamily="34" charset="0"/>
              <a:buChar char="•"/>
            </a:pPr>
            <a:endParaRPr lang="en-US" sz="2800" dirty="0" smtClean="0"/>
          </a:p>
          <a:p>
            <a:pPr marL="342900" indent="-342900">
              <a:buFont typeface="Arial" panose="020B0604020202020204" pitchFamily="34" charset="0"/>
              <a:buChar char="•"/>
            </a:pPr>
            <a:endParaRPr lang="en-US" sz="2800" dirty="0"/>
          </a:p>
        </p:txBody>
      </p:sp>
    </p:spTree>
    <p:extLst>
      <p:ext uri="{BB962C8B-B14F-4D97-AF65-F5344CB8AC3E}">
        <p14:creationId xmlns:p14="http://schemas.microsoft.com/office/powerpoint/2010/main" val="21640722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Anti-Bias Laws and Pregnancy Related Decisions</a:t>
            </a:r>
            <a:endParaRPr lang="en-US" sz="3200" dirty="0"/>
          </a:p>
        </p:txBody>
      </p:sp>
      <p:sp>
        <p:nvSpPr>
          <p:cNvPr id="3" name="Content Placeholder 2"/>
          <p:cNvSpPr>
            <a:spLocks noGrp="1"/>
          </p:cNvSpPr>
          <p:nvPr>
            <p:ph idx="1"/>
          </p:nvPr>
        </p:nvSpPr>
        <p:spPr>
          <a:xfrm>
            <a:off x="602018" y="948362"/>
            <a:ext cx="10743761" cy="5335299"/>
          </a:xfrm>
        </p:spPr>
        <p:txBody>
          <a:bodyPr>
            <a:normAutofit/>
          </a:bodyPr>
          <a:lstStyle/>
          <a:p>
            <a:pPr marL="342900" indent="-342900" algn="just">
              <a:buFont typeface="Arial" panose="020B0604020202020204" pitchFamily="34" charset="0"/>
              <a:buChar char="•"/>
            </a:pPr>
            <a:r>
              <a:rPr lang="en-US" sz="2800" dirty="0" smtClean="0"/>
              <a:t>The definition </a:t>
            </a:r>
            <a:r>
              <a:rPr lang="en-US" sz="2800" dirty="0"/>
              <a:t>of sexual harassment has been broadened to include pregnancy, childbirth, and other “related medical conditions</a:t>
            </a:r>
            <a:r>
              <a:rPr lang="en-US" sz="2800" dirty="0" smtClean="0"/>
              <a:t>.”</a:t>
            </a:r>
          </a:p>
          <a:p>
            <a:pPr marL="342900" indent="-342900" algn="just">
              <a:buFont typeface="Arial" panose="020B0604020202020204" pitchFamily="34" charset="0"/>
              <a:buChar char="•"/>
            </a:pPr>
            <a:endParaRPr lang="en-US" sz="1800" dirty="0"/>
          </a:p>
          <a:p>
            <a:pPr marL="342900" indent="-342900" algn="just">
              <a:buFont typeface="Arial" panose="020B0604020202020204" pitchFamily="34" charset="0"/>
              <a:buChar char="•"/>
            </a:pPr>
            <a:r>
              <a:rPr lang="en-US" sz="2800" dirty="0"/>
              <a:t>Employees would </a:t>
            </a:r>
            <a:r>
              <a:rPr lang="en-US" sz="2800" dirty="0" smtClean="0"/>
              <a:t>be </a:t>
            </a:r>
            <a:r>
              <a:rPr lang="en-US" sz="2800" dirty="0"/>
              <a:t>protected against discrimination surrounding decisions related to pregnancy, including lactation, contraceptive choices, and the decision to have an abortion, </a:t>
            </a:r>
            <a:r>
              <a:rPr lang="en-US" sz="2800" dirty="0" smtClean="0"/>
              <a:t>among </a:t>
            </a:r>
            <a:r>
              <a:rPr lang="en-US" sz="2800" dirty="0"/>
              <a:t>others</a:t>
            </a:r>
            <a:r>
              <a:rPr lang="en-US" sz="2800" dirty="0" smtClean="0"/>
              <a:t>.</a:t>
            </a:r>
          </a:p>
          <a:p>
            <a:pPr marL="342900" indent="-342900" algn="just">
              <a:buFont typeface="Arial" panose="020B0604020202020204" pitchFamily="34" charset="0"/>
              <a:buChar char="•"/>
            </a:pPr>
            <a:endParaRPr lang="en-US" sz="1050" dirty="0" smtClean="0"/>
          </a:p>
          <a:p>
            <a:pPr marL="1371600" lvl="2" indent="-457200" algn="just">
              <a:buFont typeface="Arial" panose="020B0604020202020204" pitchFamily="34" charset="0"/>
              <a:buChar char="•"/>
            </a:pPr>
            <a:r>
              <a:rPr lang="en-US" sz="2800" dirty="0" smtClean="0"/>
              <a:t>Opposition has been filed by certain interest groups concerning the inclusion of abortion under “sex-based harassment” </a:t>
            </a:r>
            <a:endParaRPr lang="en-US" sz="2800" dirty="0"/>
          </a:p>
          <a:p>
            <a:pPr marL="800100" lvl="1" indent="-342900">
              <a:buFont typeface="Arial" panose="020B0604020202020204" pitchFamily="34" charset="0"/>
              <a:buChar char="•"/>
            </a:pPr>
            <a:endParaRPr lang="en-US" sz="2800" dirty="0"/>
          </a:p>
        </p:txBody>
      </p:sp>
    </p:spTree>
    <p:extLst>
      <p:ext uri="{BB962C8B-B14F-4D97-AF65-F5344CB8AC3E}">
        <p14:creationId xmlns:p14="http://schemas.microsoft.com/office/powerpoint/2010/main" val="83720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Protection for Religious Expression	</a:t>
            </a:r>
            <a:endParaRPr lang="en-US" sz="3200" dirty="0"/>
          </a:p>
        </p:txBody>
      </p:sp>
      <p:sp>
        <p:nvSpPr>
          <p:cNvPr id="3" name="Content Placeholder 2"/>
          <p:cNvSpPr>
            <a:spLocks noGrp="1"/>
          </p:cNvSpPr>
          <p:nvPr>
            <p:ph idx="1"/>
          </p:nvPr>
        </p:nvSpPr>
        <p:spPr>
          <a:xfrm>
            <a:off x="602019" y="948362"/>
            <a:ext cx="10647508" cy="5335299"/>
          </a:xfrm>
        </p:spPr>
        <p:txBody>
          <a:bodyPr>
            <a:normAutofit/>
          </a:bodyPr>
          <a:lstStyle/>
          <a:p>
            <a:pPr marL="457200" indent="-457200" algn="just">
              <a:buFont typeface="Arial" panose="020B0604020202020204" pitchFamily="34" charset="0"/>
              <a:buChar char="•"/>
            </a:pPr>
            <a:r>
              <a:rPr lang="en-US" sz="2600" dirty="0" smtClean="0"/>
              <a:t>Along with accommodating employees’ sincerely held religious beliefs pursuant to Title VII, the guidance now makes clear that employers also have a duty to protect workers against religiously motivated harassment.</a:t>
            </a:r>
          </a:p>
          <a:p>
            <a:pPr algn="just"/>
            <a:endParaRPr lang="en-US" sz="1600" dirty="0"/>
          </a:p>
          <a:p>
            <a:pPr marL="457200" indent="-457200" algn="just">
              <a:buFont typeface="Arial" panose="020B0604020202020204" pitchFamily="34" charset="0"/>
              <a:buChar char="•"/>
            </a:pPr>
            <a:r>
              <a:rPr lang="en-US" sz="2600" dirty="0" smtClean="0"/>
              <a:t>The EEOC clarifies the above and states that employers are not required to accommodate religious expressions that “creates” or “reasonably threatens to create” a hostile working environment. </a:t>
            </a:r>
          </a:p>
          <a:p>
            <a:pPr algn="just"/>
            <a:endParaRPr lang="en-US" sz="1600" dirty="0" smtClean="0"/>
          </a:p>
          <a:p>
            <a:pPr marL="457200" indent="-457200" algn="just">
              <a:buFont typeface="Arial" panose="020B0604020202020204" pitchFamily="34" charset="0"/>
              <a:buChar char="•"/>
            </a:pPr>
            <a:r>
              <a:rPr lang="en-US" sz="2600" dirty="0" smtClean="0"/>
              <a:t>“</a:t>
            </a:r>
            <a:r>
              <a:rPr lang="en-US" sz="2600" dirty="0"/>
              <a:t>If a religious employee attempts to </a:t>
            </a:r>
            <a:r>
              <a:rPr lang="en-US" sz="2600" dirty="0" smtClean="0"/>
              <a:t>persuade </a:t>
            </a:r>
            <a:r>
              <a:rPr lang="en-US" sz="2600" dirty="0"/>
              <a:t>another employee of the correctness of his beliefs, the conduct is not necessarily objectively hostile. If, however, the employee objects to the discussion but the other employee nonetheless continues, a reasonable person in the complainant’s position may find it to be hostile.”</a:t>
            </a:r>
            <a:endParaRPr lang="en-US" sz="2600" dirty="0" smtClean="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33079528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“Virtual” Harassment </a:t>
            </a:r>
            <a:endParaRPr lang="en-US" sz="3200" dirty="0"/>
          </a:p>
        </p:txBody>
      </p:sp>
      <p:sp>
        <p:nvSpPr>
          <p:cNvPr id="3" name="Content Placeholder 2"/>
          <p:cNvSpPr>
            <a:spLocks noGrp="1"/>
          </p:cNvSpPr>
          <p:nvPr>
            <p:ph idx="1"/>
          </p:nvPr>
        </p:nvSpPr>
        <p:spPr>
          <a:xfrm>
            <a:off x="602018" y="895485"/>
            <a:ext cx="10743761" cy="5335299"/>
          </a:xfrm>
        </p:spPr>
        <p:txBody>
          <a:bodyPr>
            <a:normAutofit fontScale="92500"/>
          </a:bodyPr>
          <a:lstStyle/>
          <a:p>
            <a:pPr marL="342900" indent="-342900" algn="just">
              <a:buFont typeface="Arial" panose="020B0604020202020204" pitchFamily="34" charset="0"/>
              <a:buChar char="•"/>
            </a:pPr>
            <a:r>
              <a:rPr lang="en-US" sz="2600" dirty="0" smtClean="0"/>
              <a:t>Guidance recognizes </a:t>
            </a:r>
            <a:r>
              <a:rPr lang="en-US" sz="2600" dirty="0"/>
              <a:t>that harassment can occur virtually</a:t>
            </a:r>
            <a:r>
              <a:rPr lang="en-US" sz="2600" dirty="0" smtClean="0"/>
              <a:t>.</a:t>
            </a:r>
          </a:p>
          <a:p>
            <a:pPr algn="just"/>
            <a:endParaRPr lang="en-US" sz="1300" dirty="0" smtClean="0"/>
          </a:p>
          <a:p>
            <a:pPr marL="342900" indent="-342900" algn="just">
              <a:buFont typeface="Arial" panose="020B0604020202020204" pitchFamily="34" charset="0"/>
              <a:buChar char="•"/>
            </a:pPr>
            <a:r>
              <a:rPr lang="en-US" sz="2600" dirty="0" smtClean="0"/>
              <a:t>If </a:t>
            </a:r>
            <a:r>
              <a:rPr lang="en-US" sz="2600" dirty="0"/>
              <a:t>conduct occurs during the virtual work environment and communicated by email, instant message, videoconference, or other online technology, it can still violate Title VII</a:t>
            </a:r>
            <a:r>
              <a:rPr lang="en-US" sz="2600" dirty="0" smtClean="0"/>
              <a:t>.</a:t>
            </a:r>
          </a:p>
          <a:p>
            <a:pPr marL="342900" indent="-342900" algn="just">
              <a:buFont typeface="Arial" panose="020B0604020202020204" pitchFamily="34" charset="0"/>
              <a:buChar char="•"/>
            </a:pPr>
            <a:endParaRPr lang="en-US" sz="1300" dirty="0"/>
          </a:p>
          <a:p>
            <a:pPr marL="342900" indent="-342900" algn="just">
              <a:buFont typeface="Arial" panose="020B0604020202020204" pitchFamily="34" charset="0"/>
              <a:buChar char="•"/>
            </a:pPr>
            <a:r>
              <a:rPr lang="en-US" sz="2600" dirty="0"/>
              <a:t>According to the guidance, social media posts on a personal social media page could contribute to a hostile work environment if an </a:t>
            </a:r>
            <a:r>
              <a:rPr lang="en-US" sz="2600" dirty="0" smtClean="0"/>
              <a:t>employee </a:t>
            </a:r>
            <a:r>
              <a:rPr lang="en-US" sz="2600" dirty="0"/>
              <a:t>learns about the post directly or other coworkers see the comment and discuss it at </a:t>
            </a:r>
            <a:r>
              <a:rPr lang="en-US" sz="2600" dirty="0" smtClean="0"/>
              <a:t>work. </a:t>
            </a:r>
          </a:p>
          <a:p>
            <a:pPr marL="800100" lvl="1" indent="-342900" algn="just">
              <a:buFont typeface="Arial" panose="020B0604020202020204" pitchFamily="34" charset="0"/>
              <a:buChar char="•"/>
            </a:pPr>
            <a:r>
              <a:rPr lang="en-US" sz="2600" dirty="0" smtClean="0"/>
              <a:t>HOME IS BEING BROUGHT INTO OFFICE</a:t>
            </a:r>
          </a:p>
          <a:p>
            <a:pPr algn="just"/>
            <a:endParaRPr lang="en-US" sz="1300" dirty="0" smtClean="0"/>
          </a:p>
          <a:p>
            <a:pPr marL="342900" indent="-342900" algn="just">
              <a:buFont typeface="Arial" panose="020B0604020202020204" pitchFamily="34" charset="0"/>
              <a:buChar char="•"/>
            </a:pPr>
            <a:r>
              <a:rPr lang="en-US" sz="2600" dirty="0" smtClean="0"/>
              <a:t>The </a:t>
            </a:r>
            <a:r>
              <a:rPr lang="en-US" sz="2600" dirty="0"/>
              <a:t>proposed guidance confirms that sexist, racist, or otherwise discriminatory speech communicated via these platforms is considered harassment.</a:t>
            </a:r>
          </a:p>
          <a:p>
            <a:pPr marL="342900" indent="-342900">
              <a:buFont typeface="Arial" panose="020B0604020202020204" pitchFamily="34" charset="0"/>
              <a:buChar char="•"/>
            </a:pPr>
            <a:endParaRPr lang="en-US" sz="2800" dirty="0"/>
          </a:p>
        </p:txBody>
      </p:sp>
    </p:spTree>
    <p:extLst>
      <p:ext uri="{BB962C8B-B14F-4D97-AF65-F5344CB8AC3E}">
        <p14:creationId xmlns:p14="http://schemas.microsoft.com/office/powerpoint/2010/main" val="1616691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2"/>
          <p:cNvSpPr>
            <a:spLocks noGrp="1" noChangeArrowheads="1"/>
          </p:cNvSpPr>
          <p:nvPr>
            <p:ph type="title"/>
          </p:nvPr>
        </p:nvSpPr>
        <p:spPr bwMode="auto">
          <a:xfrm>
            <a:off x="518474" y="319315"/>
            <a:ext cx="11029361" cy="1173991"/>
          </a:xfrm>
          <a:prstGeom prst="rect">
            <a:avLst/>
          </a:prstGeom>
          <a:noFill/>
        </p:spPr>
        <p:txBody>
          <a:bodyPr wrap="square" lIns="91440" tIns="45720" rIns="91440" bIns="45720" numCol="1" anchorCtr="0" compatLnSpc="1">
            <a:prstTxWarp prst="textNoShape">
              <a:avLst/>
            </a:prstTxWarp>
            <a:noAutofit/>
          </a:bodyPr>
          <a:lstStyle/>
          <a:p>
            <a:r>
              <a:rPr lang="en-US" sz="4000" dirty="0" smtClean="0"/>
              <a:t>TOPICS</a:t>
            </a:r>
            <a:endParaRPr lang="en-US" sz="4000" dirty="0"/>
          </a:p>
        </p:txBody>
      </p:sp>
      <p:sp>
        <p:nvSpPr>
          <p:cNvPr id="128004" name="Rectangle 3"/>
          <p:cNvSpPr>
            <a:spLocks noGrp="1" noChangeArrowheads="1"/>
          </p:cNvSpPr>
          <p:nvPr>
            <p:ph idx="1"/>
          </p:nvPr>
        </p:nvSpPr>
        <p:spPr>
          <a:prstGeom prst="rect">
            <a:avLst/>
          </a:prstGeom>
        </p:spPr>
        <p:txBody>
          <a:bodyPr>
            <a:normAutofit/>
          </a:bodyPr>
          <a:lstStyle/>
          <a:p>
            <a:pPr>
              <a:buFont typeface="Arial" panose="020B0604020202020204" pitchFamily="34" charset="0"/>
              <a:buChar char="•"/>
            </a:pPr>
            <a:endParaRPr lang="en-US" sz="4000" dirty="0"/>
          </a:p>
          <a:p>
            <a:endParaRPr lang="en-US" sz="4000" dirty="0"/>
          </a:p>
        </p:txBody>
      </p:sp>
      <p:sp>
        <p:nvSpPr>
          <p:cNvPr id="4" name="Content Placeholder 2">
            <a:extLst>
              <a:ext uri="{FF2B5EF4-FFF2-40B4-BE49-F238E27FC236}">
                <a16:creationId xmlns:a16="http://schemas.microsoft.com/office/drawing/2014/main" id="{0FA288C4-FF33-4286-9390-65685BD57FE6}"/>
              </a:ext>
            </a:extLst>
          </p:cNvPr>
          <p:cNvSpPr txBox="1">
            <a:spLocks/>
          </p:cNvSpPr>
          <p:nvPr/>
        </p:nvSpPr>
        <p:spPr>
          <a:xfrm>
            <a:off x="602017" y="1112264"/>
            <a:ext cx="11038117" cy="4762325"/>
          </a:xfrm>
          <a:prstGeom prst="rect">
            <a:avLst/>
          </a:prstGeom>
        </p:spPr>
        <p:txBody>
          <a:bodyPr>
            <a:normAutofit/>
          </a:bodyPr>
          <a:lstStyle>
            <a:lvl1pPr marL="0" indent="0" algn="l" defTabSz="457200" rtl="0" eaLnBrk="1" latinLnBrk="0" hangingPunct="1">
              <a:spcBef>
                <a:spcPct val="20000"/>
              </a:spcBef>
              <a:buFontTx/>
              <a:buNone/>
              <a:defRPr sz="2400" kern="1200">
                <a:solidFill>
                  <a:schemeClr val="tx1">
                    <a:lumMod val="85000"/>
                    <a:lumOff val="15000"/>
                  </a:schemeClr>
                </a:solidFill>
                <a:latin typeface="+mn-lt"/>
                <a:ea typeface="+mn-ea"/>
                <a:cs typeface="+mn-cs"/>
              </a:defRPr>
            </a:lvl1pPr>
            <a:lvl2pPr marL="457200" indent="0" algn="l" defTabSz="457200" rtl="0" eaLnBrk="1" latinLnBrk="0" hangingPunct="1">
              <a:spcBef>
                <a:spcPct val="20000"/>
              </a:spcBef>
              <a:buFontTx/>
              <a:buNone/>
              <a:defRPr sz="2400" kern="1200">
                <a:solidFill>
                  <a:schemeClr val="tx1">
                    <a:lumMod val="85000"/>
                    <a:lumOff val="15000"/>
                  </a:schemeClr>
                </a:solidFill>
                <a:latin typeface="+mn-lt"/>
                <a:ea typeface="+mn-ea"/>
                <a:cs typeface="+mn-cs"/>
              </a:defRPr>
            </a:lvl2pPr>
            <a:lvl3pPr marL="914400" indent="0" algn="l" defTabSz="457200" rtl="0" eaLnBrk="1" latinLnBrk="0" hangingPunct="1">
              <a:spcBef>
                <a:spcPct val="20000"/>
              </a:spcBef>
              <a:buFontTx/>
              <a:buNone/>
              <a:defRPr sz="2400" kern="1200">
                <a:solidFill>
                  <a:schemeClr val="tx1">
                    <a:lumMod val="85000"/>
                    <a:lumOff val="15000"/>
                  </a:schemeClr>
                </a:solidFill>
                <a:latin typeface="+mn-lt"/>
                <a:ea typeface="+mn-ea"/>
                <a:cs typeface="+mn-cs"/>
              </a:defRPr>
            </a:lvl3pPr>
            <a:lvl4pPr marL="1371600" indent="0" algn="l" defTabSz="457200" rtl="0" eaLnBrk="1" latinLnBrk="0" hangingPunct="1">
              <a:spcBef>
                <a:spcPct val="20000"/>
              </a:spcBef>
              <a:buFontTx/>
              <a:buNone/>
              <a:defRPr sz="2400" kern="1200">
                <a:solidFill>
                  <a:schemeClr val="tx1">
                    <a:lumMod val="85000"/>
                    <a:lumOff val="15000"/>
                  </a:schemeClr>
                </a:solidFill>
                <a:latin typeface="+mn-lt"/>
                <a:ea typeface="+mn-ea"/>
                <a:cs typeface="+mn-cs"/>
              </a:defRPr>
            </a:lvl4pPr>
            <a:lvl5pPr marL="1828800" indent="0" algn="l" defTabSz="457200" rtl="0" eaLnBrk="1" latinLnBrk="0" hangingPunct="1">
              <a:spcBef>
                <a:spcPct val="20000"/>
              </a:spcBef>
              <a:buFontTx/>
              <a:buNone/>
              <a:defRPr sz="2400" kern="1200">
                <a:solidFill>
                  <a:schemeClr val="tx1">
                    <a:lumMod val="85000"/>
                    <a:lumOff val="1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1400" b="1" cap="all" dirty="0" smtClean="0">
              <a:solidFill>
                <a:srgbClr val="2A3620"/>
              </a:solidFill>
              <a:latin typeface="Minion Pro"/>
              <a:cs typeface="Arial"/>
            </a:endParaRPr>
          </a:p>
          <a:p>
            <a:r>
              <a:rPr lang="en-US" sz="3200" b="1" cap="all" dirty="0" smtClean="0">
                <a:solidFill>
                  <a:srgbClr val="2A3620"/>
                </a:solidFill>
                <a:latin typeface="Minion Pro"/>
                <a:cs typeface="Arial"/>
              </a:rPr>
              <a:t>1. CANNABIS IN THE WORKPLACE</a:t>
            </a:r>
          </a:p>
          <a:p>
            <a:endParaRPr lang="en-US" sz="3200" b="1" cap="all" dirty="0" smtClean="0">
              <a:solidFill>
                <a:srgbClr val="2A3620"/>
              </a:solidFill>
              <a:latin typeface="Minion Pro"/>
              <a:cs typeface="Arial"/>
            </a:endParaRPr>
          </a:p>
          <a:p>
            <a:r>
              <a:rPr lang="en-US" sz="3200" b="1" cap="all" dirty="0" smtClean="0">
                <a:solidFill>
                  <a:srgbClr val="2A3620"/>
                </a:solidFill>
                <a:latin typeface="Minion Pro"/>
                <a:cs typeface="Arial"/>
              </a:rPr>
              <a:t>2. EEOC workplace harassment guidance</a:t>
            </a:r>
          </a:p>
          <a:p>
            <a:endParaRPr lang="en-US" sz="3200" b="1" cap="all" dirty="0">
              <a:solidFill>
                <a:srgbClr val="2A3620"/>
              </a:solidFill>
              <a:latin typeface="Minion Pro"/>
              <a:cs typeface="Arial"/>
            </a:endParaRPr>
          </a:p>
          <a:p>
            <a:r>
              <a:rPr lang="en-US" sz="3200" b="1" cap="all" dirty="0" smtClean="0">
                <a:solidFill>
                  <a:srgbClr val="2A3620"/>
                </a:solidFill>
                <a:latin typeface="Minion Pro"/>
                <a:cs typeface="Arial"/>
              </a:rPr>
              <a:t>3. Update: New Jersey wage and hour laws</a:t>
            </a:r>
            <a:endParaRPr lang="en-US" sz="3200" dirty="0" smtClean="0">
              <a:solidFill>
                <a:srgbClr val="9BBB59">
                  <a:lumMod val="50000"/>
                </a:srgbClr>
              </a:solidFill>
              <a:latin typeface="Arial"/>
              <a:cs typeface="Arial"/>
            </a:endParaRPr>
          </a:p>
          <a:p>
            <a:pPr algn="ctr"/>
            <a:endParaRPr lang="en-US" dirty="0"/>
          </a:p>
        </p:txBody>
      </p:sp>
    </p:spTree>
    <p:extLst>
      <p:ext uri="{BB962C8B-B14F-4D97-AF65-F5344CB8AC3E}">
        <p14:creationId xmlns:p14="http://schemas.microsoft.com/office/powerpoint/2010/main" val="12834985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Anti-Harassment Policies</a:t>
            </a:r>
            <a:endParaRPr lang="en-US" sz="3200" dirty="0"/>
          </a:p>
        </p:txBody>
      </p:sp>
      <p:sp>
        <p:nvSpPr>
          <p:cNvPr id="3" name="Content Placeholder 2"/>
          <p:cNvSpPr>
            <a:spLocks noGrp="1"/>
          </p:cNvSpPr>
          <p:nvPr>
            <p:ph idx="1"/>
          </p:nvPr>
        </p:nvSpPr>
        <p:spPr/>
        <p:txBody>
          <a:bodyPr>
            <a:normAutofit lnSpcReduction="10000"/>
          </a:bodyPr>
          <a:lstStyle/>
          <a:p>
            <a:r>
              <a:rPr lang="en-US" b="1" dirty="0" smtClean="0"/>
              <a:t>Effective policies:</a:t>
            </a:r>
          </a:p>
          <a:p>
            <a:pPr marL="342900" indent="-342900">
              <a:buFont typeface="Arial" panose="020B0604020202020204" pitchFamily="34" charset="0"/>
              <a:buChar char="•"/>
            </a:pPr>
            <a:r>
              <a:rPr lang="en-US" dirty="0" smtClean="0"/>
              <a:t>Defines </a:t>
            </a:r>
            <a:r>
              <a:rPr lang="en-US" dirty="0"/>
              <a:t>what conduct is prohibited;</a:t>
            </a:r>
          </a:p>
          <a:p>
            <a:pPr marL="342900" indent="-342900">
              <a:buFont typeface="Arial" panose="020B0604020202020204" pitchFamily="34" charset="0"/>
              <a:buChar char="•"/>
            </a:pPr>
            <a:r>
              <a:rPr lang="en-US" dirty="0"/>
              <a:t>I</a:t>
            </a:r>
            <a:r>
              <a:rPr lang="en-US" dirty="0" smtClean="0"/>
              <a:t>s </a:t>
            </a:r>
            <a:r>
              <a:rPr lang="en-US" dirty="0"/>
              <a:t>widely disseminated</a:t>
            </a:r>
            <a:r>
              <a:rPr lang="en-US" dirty="0" smtClean="0"/>
              <a:t>;</a:t>
            </a:r>
            <a:endParaRPr lang="en-US" dirty="0"/>
          </a:p>
          <a:p>
            <a:pPr marL="342900" indent="-342900">
              <a:buFont typeface="Arial" panose="020B0604020202020204" pitchFamily="34" charset="0"/>
              <a:buChar char="•"/>
            </a:pPr>
            <a:r>
              <a:rPr lang="en-US" dirty="0" smtClean="0"/>
              <a:t>Is </a:t>
            </a:r>
            <a:r>
              <a:rPr lang="en-US" dirty="0"/>
              <a:t>comprehensible to </a:t>
            </a:r>
            <a:r>
              <a:rPr lang="en-US" dirty="0" smtClean="0"/>
              <a:t>workers,</a:t>
            </a:r>
            <a:r>
              <a:rPr lang="en-US" dirty="0"/>
              <a:t> including those who the employer has reason to believe might have barriers to comprehension, such as employees with limited literacy skills or limited proficiency in English</a:t>
            </a:r>
            <a:r>
              <a:rPr lang="en-US" dirty="0" smtClean="0"/>
              <a:t>;</a:t>
            </a:r>
            <a:endParaRPr lang="en-US" dirty="0"/>
          </a:p>
          <a:p>
            <a:pPr marL="342900" indent="-342900">
              <a:buFont typeface="Arial" panose="020B0604020202020204" pitchFamily="34" charset="0"/>
              <a:buChar char="•"/>
            </a:pPr>
            <a:r>
              <a:rPr lang="en-US" dirty="0" smtClean="0"/>
              <a:t>Requires </a:t>
            </a:r>
            <a:r>
              <a:rPr lang="en-US" dirty="0"/>
              <a:t>that supervisors report harassment when they are aware of it</a:t>
            </a:r>
            <a:r>
              <a:rPr lang="en-US" dirty="0" smtClean="0"/>
              <a:t>;</a:t>
            </a:r>
            <a:endParaRPr lang="en-US" dirty="0"/>
          </a:p>
          <a:p>
            <a:pPr marL="342900" indent="-342900">
              <a:buFont typeface="Arial" panose="020B0604020202020204" pitchFamily="34" charset="0"/>
              <a:buChar char="•"/>
            </a:pPr>
            <a:r>
              <a:rPr lang="en-US" dirty="0" smtClean="0"/>
              <a:t>Offers </a:t>
            </a:r>
            <a:r>
              <a:rPr lang="en-US" dirty="0"/>
              <a:t>multiple avenues for reporting harassment, thereby, allowing employees to contact someone other than their harassers</a:t>
            </a:r>
            <a:r>
              <a:rPr lang="en-US" dirty="0" smtClean="0"/>
              <a:t>;</a:t>
            </a:r>
            <a:endParaRPr lang="en-US" dirty="0"/>
          </a:p>
          <a:p>
            <a:pPr marL="342900" indent="-342900">
              <a:buFont typeface="Arial" panose="020B0604020202020204" pitchFamily="34" charset="0"/>
              <a:buChar char="•"/>
            </a:pPr>
            <a:r>
              <a:rPr lang="en-US" dirty="0" smtClean="0"/>
              <a:t>Clearly </a:t>
            </a:r>
            <a:r>
              <a:rPr lang="en-US" dirty="0"/>
              <a:t>identifies </a:t>
            </a:r>
            <a:r>
              <a:rPr lang="en-US" dirty="0" smtClean="0"/>
              <a:t>accessible</a:t>
            </a:r>
            <a:r>
              <a:rPr lang="en-US" dirty="0"/>
              <a:t> points of contact to whom reports of harassment should be made and includes contact </a:t>
            </a:r>
            <a:r>
              <a:rPr lang="en-US" dirty="0" smtClean="0"/>
              <a:t>information;</a:t>
            </a:r>
            <a:r>
              <a:rPr lang="en-US" dirty="0"/>
              <a:t> and</a:t>
            </a:r>
          </a:p>
          <a:p>
            <a:pPr marL="342900" indent="-342900">
              <a:buFont typeface="Arial" panose="020B0604020202020204" pitchFamily="34" charset="0"/>
              <a:buChar char="•"/>
            </a:pPr>
            <a:r>
              <a:rPr lang="en-US" dirty="0" smtClean="0"/>
              <a:t>Explains </a:t>
            </a:r>
            <a:r>
              <a:rPr lang="en-US" dirty="0"/>
              <a:t>the employer’s complaint process, including the process’s anti-retaliation and confidentiality protections</a:t>
            </a:r>
          </a:p>
          <a:p>
            <a:endParaRPr lang="en-US" dirty="0"/>
          </a:p>
        </p:txBody>
      </p:sp>
    </p:spTree>
    <p:extLst>
      <p:ext uri="{BB962C8B-B14F-4D97-AF65-F5344CB8AC3E}">
        <p14:creationId xmlns:p14="http://schemas.microsoft.com/office/powerpoint/2010/main" val="87099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Complaints</a:t>
            </a:r>
            <a:endParaRPr lang="en-US" sz="3200" dirty="0"/>
          </a:p>
        </p:txBody>
      </p:sp>
      <p:sp>
        <p:nvSpPr>
          <p:cNvPr id="3" name="Content Placeholder 2"/>
          <p:cNvSpPr>
            <a:spLocks noGrp="1"/>
          </p:cNvSpPr>
          <p:nvPr>
            <p:ph idx="1"/>
          </p:nvPr>
        </p:nvSpPr>
        <p:spPr/>
        <p:txBody>
          <a:bodyPr/>
          <a:lstStyle/>
          <a:p>
            <a:r>
              <a:rPr lang="en-US" sz="4400" dirty="0" smtClean="0"/>
              <a:t>Effective complaint process provides for:</a:t>
            </a:r>
          </a:p>
          <a:p>
            <a:endParaRPr lang="en-US" sz="1400" dirty="0" smtClean="0"/>
          </a:p>
          <a:p>
            <a:pPr marL="571500" indent="-571500">
              <a:buFont typeface="Arial" panose="020B0604020202020204" pitchFamily="34" charset="0"/>
              <a:buChar char="•"/>
            </a:pPr>
            <a:r>
              <a:rPr lang="en-US" sz="4400" dirty="0" smtClean="0"/>
              <a:t>Prompt </a:t>
            </a:r>
            <a:r>
              <a:rPr lang="en-US" sz="4400" dirty="0"/>
              <a:t>and effective investigations and corrective action</a:t>
            </a:r>
            <a:r>
              <a:rPr lang="en-US" sz="4400" dirty="0" smtClean="0"/>
              <a:t>;</a:t>
            </a:r>
            <a:endParaRPr lang="en-US" sz="4400" dirty="0"/>
          </a:p>
          <a:p>
            <a:pPr marL="571500" indent="-571500">
              <a:buFont typeface="Arial" panose="020B0604020202020204" pitchFamily="34" charset="0"/>
              <a:buChar char="•"/>
            </a:pPr>
            <a:r>
              <a:rPr lang="en-US" sz="4400" dirty="0" smtClean="0"/>
              <a:t>Adequate </a:t>
            </a:r>
            <a:r>
              <a:rPr lang="en-US" sz="4400" dirty="0"/>
              <a:t>confidentiality </a:t>
            </a:r>
            <a:r>
              <a:rPr lang="en-US" sz="4400" dirty="0" smtClean="0"/>
              <a:t>protections; and</a:t>
            </a:r>
            <a:endParaRPr lang="en-US" sz="4400" dirty="0"/>
          </a:p>
          <a:p>
            <a:pPr marL="571500" indent="-571500">
              <a:buFont typeface="Arial" panose="020B0604020202020204" pitchFamily="34" charset="0"/>
              <a:buChar char="•"/>
            </a:pPr>
            <a:r>
              <a:rPr lang="en-US" sz="4400" dirty="0" smtClean="0"/>
              <a:t>Adequate </a:t>
            </a:r>
            <a:r>
              <a:rPr lang="en-US" sz="4400" dirty="0"/>
              <a:t>anti-retaliation protections</a:t>
            </a:r>
          </a:p>
          <a:p>
            <a:endParaRPr lang="en-US" dirty="0"/>
          </a:p>
        </p:txBody>
      </p:sp>
    </p:spTree>
    <p:extLst>
      <p:ext uri="{BB962C8B-B14F-4D97-AF65-F5344CB8AC3E}">
        <p14:creationId xmlns:p14="http://schemas.microsoft.com/office/powerpoint/2010/main" val="42082015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Training</a:t>
            </a:r>
            <a:endParaRPr lang="en-US" sz="3200" dirty="0"/>
          </a:p>
        </p:txBody>
      </p:sp>
      <p:sp>
        <p:nvSpPr>
          <p:cNvPr id="3" name="Content Placeholder 2"/>
          <p:cNvSpPr>
            <a:spLocks noGrp="1"/>
          </p:cNvSpPr>
          <p:nvPr>
            <p:ph idx="1"/>
          </p:nvPr>
        </p:nvSpPr>
        <p:spPr>
          <a:xfrm>
            <a:off x="602018" y="948362"/>
            <a:ext cx="10755793" cy="5335299"/>
          </a:xfrm>
        </p:spPr>
        <p:txBody>
          <a:bodyPr>
            <a:normAutofit fontScale="92500"/>
          </a:bodyPr>
          <a:lstStyle/>
          <a:p>
            <a:pPr marL="342900" indent="-342900" algn="just">
              <a:buFont typeface="Arial" panose="020B0604020202020204" pitchFamily="34" charset="0"/>
              <a:buChar char="•"/>
            </a:pPr>
            <a:r>
              <a:rPr lang="en-US" dirty="0" smtClean="0"/>
              <a:t>Explains </a:t>
            </a:r>
            <a:r>
              <a:rPr lang="en-US" dirty="0"/>
              <a:t>the employer’s anti-harassment policy and complaint process, including any alternative dispute resolution process, and confidentiality and anti-retaliation </a:t>
            </a:r>
            <a:r>
              <a:rPr lang="en-US" dirty="0" smtClean="0"/>
              <a:t>protections;</a:t>
            </a:r>
          </a:p>
          <a:p>
            <a:pPr marL="342900" indent="-342900" algn="just">
              <a:buFont typeface="Arial" panose="020B0604020202020204" pitchFamily="34" charset="0"/>
              <a:buChar char="•"/>
            </a:pPr>
            <a:r>
              <a:rPr lang="en-US" dirty="0" smtClean="0"/>
              <a:t>Describes </a:t>
            </a:r>
            <a:r>
              <a:rPr lang="en-US" dirty="0"/>
              <a:t>and provides examples of prohibited harassment, as well as conduct that, if left unchecked, might rise to the level of prohibited </a:t>
            </a:r>
            <a:r>
              <a:rPr lang="en-US" dirty="0" smtClean="0"/>
              <a:t>harassment;</a:t>
            </a:r>
          </a:p>
          <a:p>
            <a:pPr marL="342900" indent="-342900" algn="just">
              <a:buFont typeface="Arial" panose="020B0604020202020204" pitchFamily="34" charset="0"/>
              <a:buChar char="•"/>
            </a:pPr>
            <a:r>
              <a:rPr lang="en-US" dirty="0" smtClean="0"/>
              <a:t>Provides </a:t>
            </a:r>
            <a:r>
              <a:rPr lang="en-US" dirty="0"/>
              <a:t>information about employees’ rights if they experience, observe, become aware of, or report conduct that they believe may be </a:t>
            </a:r>
            <a:r>
              <a:rPr lang="en-US" dirty="0" smtClean="0"/>
              <a:t>prohibited;</a:t>
            </a:r>
          </a:p>
          <a:p>
            <a:pPr marL="342900" indent="-342900" algn="just">
              <a:buFont typeface="Arial" panose="020B0604020202020204" pitchFamily="34" charset="0"/>
              <a:buChar char="•"/>
            </a:pPr>
            <a:r>
              <a:rPr lang="en-US" dirty="0" smtClean="0"/>
              <a:t>Provides </a:t>
            </a:r>
            <a:r>
              <a:rPr lang="en-US" dirty="0"/>
              <a:t>supervisors and managers information about how to prevent, identify, stop, report, and correct harassment, such as actions that can be taken to minimize the risk of harassment, and clear instructions for addressing and reporting harassment that they observe, that is reported to them, or that they otherwise become aware </a:t>
            </a:r>
            <a:r>
              <a:rPr lang="en-US" dirty="0" smtClean="0"/>
              <a:t>of;</a:t>
            </a:r>
          </a:p>
          <a:p>
            <a:pPr marL="342900" indent="-342900" algn="just">
              <a:buFont typeface="Arial" panose="020B0604020202020204" pitchFamily="34" charset="0"/>
              <a:buChar char="•"/>
            </a:pPr>
            <a:r>
              <a:rPr lang="en-US" dirty="0" smtClean="0"/>
              <a:t>Tailored </a:t>
            </a:r>
            <a:r>
              <a:rPr lang="en-US" dirty="0"/>
              <a:t>to the workplace and </a:t>
            </a:r>
            <a:r>
              <a:rPr lang="en-US" dirty="0" smtClean="0"/>
              <a:t>workforce;</a:t>
            </a:r>
          </a:p>
          <a:p>
            <a:pPr marL="342900" indent="-342900" algn="just">
              <a:buFont typeface="Arial" panose="020B0604020202020204" pitchFamily="34" charset="0"/>
              <a:buChar char="•"/>
            </a:pPr>
            <a:r>
              <a:rPr lang="en-US" dirty="0" smtClean="0"/>
              <a:t>Provided </a:t>
            </a:r>
            <a:r>
              <a:rPr lang="en-US" dirty="0"/>
              <a:t>on a regular basis to all employees; </a:t>
            </a:r>
            <a:r>
              <a:rPr lang="en-US" dirty="0" smtClean="0"/>
              <a:t>and</a:t>
            </a:r>
          </a:p>
          <a:p>
            <a:pPr marL="342900" indent="-342900" algn="just">
              <a:buFont typeface="Arial" panose="020B0604020202020204" pitchFamily="34" charset="0"/>
              <a:buChar char="•"/>
            </a:pPr>
            <a:r>
              <a:rPr lang="en-US" dirty="0" smtClean="0"/>
              <a:t>Provided </a:t>
            </a:r>
            <a:r>
              <a:rPr lang="en-US" dirty="0"/>
              <a:t>in a clear, easy-to-understand style and </a:t>
            </a:r>
            <a:r>
              <a:rPr lang="en-US" dirty="0" smtClean="0"/>
              <a:t>format</a:t>
            </a:r>
            <a:endParaRPr lang="en-US" dirty="0"/>
          </a:p>
          <a:p>
            <a:endParaRPr lang="en-US" dirty="0"/>
          </a:p>
        </p:txBody>
      </p:sp>
    </p:spTree>
    <p:extLst>
      <p:ext uri="{BB962C8B-B14F-4D97-AF65-F5344CB8AC3E}">
        <p14:creationId xmlns:p14="http://schemas.microsoft.com/office/powerpoint/2010/main" val="23184704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should employers do? </a:t>
            </a:r>
            <a:endParaRPr lang="en-US" sz="3200" dirty="0"/>
          </a:p>
        </p:txBody>
      </p:sp>
      <p:sp>
        <p:nvSpPr>
          <p:cNvPr id="3" name="Content Placeholder 2"/>
          <p:cNvSpPr>
            <a:spLocks noGrp="1"/>
          </p:cNvSpPr>
          <p:nvPr>
            <p:ph idx="1"/>
          </p:nvPr>
        </p:nvSpPr>
        <p:spPr>
          <a:xfrm>
            <a:off x="602019" y="948362"/>
            <a:ext cx="10707666" cy="5335299"/>
          </a:xfrm>
        </p:spPr>
        <p:txBody>
          <a:bodyPr>
            <a:normAutofit/>
          </a:bodyPr>
          <a:lstStyle/>
          <a:p>
            <a:pPr algn="just"/>
            <a:r>
              <a:rPr lang="en-US" sz="4400" dirty="0"/>
              <a:t>C</a:t>
            </a:r>
            <a:r>
              <a:rPr lang="en-US" sz="4400" dirty="0" smtClean="0"/>
              <a:t>onsider </a:t>
            </a:r>
            <a:r>
              <a:rPr lang="en-US" sz="4400" dirty="0"/>
              <a:t>the following steps to </a:t>
            </a:r>
            <a:r>
              <a:rPr lang="en-US" sz="4400" dirty="0" smtClean="0"/>
              <a:t>protect </a:t>
            </a:r>
            <a:r>
              <a:rPr lang="en-US" sz="4400" dirty="0"/>
              <a:t>your </a:t>
            </a:r>
            <a:r>
              <a:rPr lang="en-US" sz="4400" dirty="0" smtClean="0"/>
              <a:t>interests</a:t>
            </a:r>
            <a:r>
              <a:rPr lang="en-US" sz="4400" dirty="0"/>
              <a:t>:</a:t>
            </a:r>
            <a:r>
              <a:rPr lang="en-US" sz="4400" dirty="0" smtClean="0"/>
              <a:t> </a:t>
            </a:r>
          </a:p>
          <a:p>
            <a:pPr marL="342900" indent="-342900" algn="just">
              <a:buFont typeface="Arial" panose="020B0604020202020204" pitchFamily="34" charset="0"/>
              <a:buChar char="•"/>
            </a:pPr>
            <a:r>
              <a:rPr lang="en-US" sz="4400" dirty="0" smtClean="0"/>
              <a:t>Review handbooks and policies</a:t>
            </a:r>
          </a:p>
          <a:p>
            <a:pPr marL="342900" indent="-342900" algn="just">
              <a:buFont typeface="Arial" panose="020B0604020202020204" pitchFamily="34" charset="0"/>
              <a:buChar char="•"/>
            </a:pPr>
            <a:r>
              <a:rPr lang="en-US" sz="4400" dirty="0" smtClean="0"/>
              <a:t>Train your employees</a:t>
            </a:r>
          </a:p>
          <a:p>
            <a:pPr marL="342900" indent="-342900" algn="just">
              <a:buFont typeface="Arial" panose="020B0604020202020204" pitchFamily="34" charset="0"/>
              <a:buChar char="•"/>
            </a:pPr>
            <a:r>
              <a:rPr lang="en-US" sz="4400" dirty="0" smtClean="0"/>
              <a:t>Train supervisors</a:t>
            </a:r>
          </a:p>
          <a:p>
            <a:pPr algn="just"/>
            <a:endParaRPr lang="en-US" sz="1900" b="1" u="sng"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42162540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36076" y="1876113"/>
            <a:ext cx="10623885" cy="982944"/>
          </a:xfrm>
        </p:spPr>
        <p:txBody>
          <a:bodyPr>
            <a:normAutofit fontScale="90000"/>
          </a:bodyPr>
          <a:lstStyle/>
          <a:p>
            <a:r>
              <a:rPr lang="en-US" sz="3600" dirty="0" smtClean="0"/>
              <a:t>Update: New Jersey Wage and hour laws</a:t>
            </a:r>
            <a:endParaRPr lang="en-US" sz="3600" dirty="0"/>
          </a:p>
        </p:txBody>
      </p:sp>
      <p:pic>
        <p:nvPicPr>
          <p:cNvPr id="6" name="Picture 5"/>
          <p:cNvPicPr>
            <a:picLocks noChangeAspect="1"/>
          </p:cNvPicPr>
          <p:nvPr/>
        </p:nvPicPr>
        <p:blipFill>
          <a:blip r:embed="rId2"/>
          <a:stretch>
            <a:fillRect/>
          </a:stretch>
        </p:blipFill>
        <p:spPr>
          <a:xfrm>
            <a:off x="3285004" y="2859057"/>
            <a:ext cx="5526028" cy="3230289"/>
          </a:xfrm>
          <a:prstGeom prst="rect">
            <a:avLst/>
          </a:prstGeom>
        </p:spPr>
      </p:pic>
    </p:spTree>
    <p:extLst>
      <p:ext uri="{BB962C8B-B14F-4D97-AF65-F5344CB8AC3E}">
        <p14:creationId xmlns:p14="http://schemas.microsoft.com/office/powerpoint/2010/main" val="8948330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dirty="0" smtClean="0"/>
              <a:t>New Jersey Wage and Hour Laws	</a:t>
            </a:r>
            <a:endParaRPr lang="en-US" sz="3200" dirty="0"/>
          </a:p>
        </p:txBody>
      </p:sp>
      <p:sp>
        <p:nvSpPr>
          <p:cNvPr id="5" name="Content Placeholder 4"/>
          <p:cNvSpPr>
            <a:spLocks noGrp="1"/>
          </p:cNvSpPr>
          <p:nvPr>
            <p:ph idx="1"/>
          </p:nvPr>
        </p:nvSpPr>
        <p:spPr/>
        <p:txBody>
          <a:bodyPr/>
          <a:lstStyle/>
          <a:p>
            <a:pPr marL="342900" indent="-342900">
              <a:buFont typeface="Arial" panose="020B0604020202020204" pitchFamily="34" charset="0"/>
              <a:buChar char="•"/>
            </a:pPr>
            <a:endParaRPr lang="en-US" sz="1100" dirty="0" smtClean="0"/>
          </a:p>
          <a:p>
            <a:pPr marL="342900" indent="-342900">
              <a:buFont typeface="Arial" panose="020B0604020202020204" pitchFamily="34" charset="0"/>
              <a:buChar char="•"/>
            </a:pPr>
            <a:r>
              <a:rPr lang="en-US" sz="4400" dirty="0" smtClean="0"/>
              <a:t>Federally? The minimum wage is still $7.25 per hour. </a:t>
            </a:r>
          </a:p>
          <a:p>
            <a:endParaRPr lang="en-US" sz="3200" dirty="0"/>
          </a:p>
          <a:p>
            <a:pPr marL="342900" indent="-342900">
              <a:buFont typeface="Arial" panose="020B0604020202020204" pitchFamily="34" charset="0"/>
              <a:buChar char="•"/>
            </a:pPr>
            <a:r>
              <a:rPr lang="en-US" sz="4400" dirty="0" smtClean="0"/>
              <a:t>New Jersey has been on a defined climb in recent years with a goal of reaching $15.00 per hour. </a:t>
            </a:r>
          </a:p>
          <a:p>
            <a:pPr marL="342900" indent="-342900">
              <a:buFont typeface="Arial" panose="020B0604020202020204" pitchFamily="34" charset="0"/>
              <a:buChar char="•"/>
            </a:pPr>
            <a:endParaRPr lang="en-US" sz="3200"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7449697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Changes to Minimum Wage Standards </a:t>
            </a:r>
            <a:endParaRPr lang="en-US" sz="3200" dirty="0"/>
          </a:p>
        </p:txBody>
      </p:sp>
      <p:sp>
        <p:nvSpPr>
          <p:cNvPr id="3" name="Content Placeholder 2"/>
          <p:cNvSpPr>
            <a:spLocks noGrp="1"/>
          </p:cNvSpPr>
          <p:nvPr>
            <p:ph idx="1"/>
          </p:nvPr>
        </p:nvSpPr>
        <p:spPr>
          <a:xfrm>
            <a:off x="602018" y="948362"/>
            <a:ext cx="10346719" cy="5335299"/>
          </a:xfrm>
        </p:spPr>
        <p:txBody>
          <a:bodyPr>
            <a:normAutofit/>
          </a:bodyPr>
          <a:lstStyle/>
          <a:p>
            <a:pPr marL="342900" indent="-342900" algn="just">
              <a:buFont typeface="Arial" panose="020B0604020202020204" pitchFamily="34" charset="0"/>
              <a:buChar char="•"/>
            </a:pPr>
            <a:r>
              <a:rPr lang="en-US" sz="2800" dirty="0" smtClean="0"/>
              <a:t>With certain exceptions, minimum </a:t>
            </a:r>
            <a:r>
              <a:rPr lang="en-US" sz="2800" dirty="0"/>
              <a:t>wage of $</a:t>
            </a:r>
            <a:r>
              <a:rPr lang="en-US" sz="2800" dirty="0" smtClean="0"/>
              <a:t>15.13 </a:t>
            </a:r>
            <a:r>
              <a:rPr lang="en-US" sz="2800" dirty="0"/>
              <a:t>per hour (</a:t>
            </a:r>
            <a:r>
              <a:rPr lang="en-US" sz="2800" dirty="0" smtClean="0"/>
              <a:t>1/1/2024).</a:t>
            </a:r>
          </a:p>
          <a:p>
            <a:pPr algn="just"/>
            <a:endParaRPr lang="en-US" sz="1800" dirty="0" smtClean="0"/>
          </a:p>
          <a:p>
            <a:pPr marL="342900" indent="-342900" algn="just">
              <a:buFont typeface="Arial" panose="020B0604020202020204" pitchFamily="34" charset="0"/>
              <a:buChar char="•"/>
            </a:pPr>
            <a:r>
              <a:rPr lang="en-US" sz="2800" dirty="0"/>
              <a:t>Under the law, seasonal and small </a:t>
            </a:r>
            <a:r>
              <a:rPr lang="en-US" sz="2800" dirty="0" smtClean="0"/>
              <a:t>employers (&lt;6 employees) will </a:t>
            </a:r>
            <a:r>
              <a:rPr lang="en-US" sz="2800" dirty="0"/>
              <a:t>increase to $</a:t>
            </a:r>
            <a:r>
              <a:rPr lang="en-US" sz="2800" dirty="0" smtClean="0"/>
              <a:t>13.73 per hour </a:t>
            </a:r>
            <a:r>
              <a:rPr lang="en-US" sz="2800" dirty="0"/>
              <a:t>on </a:t>
            </a:r>
            <a:r>
              <a:rPr lang="en-US" sz="2800" dirty="0" smtClean="0"/>
              <a:t>1/1/2024, </a:t>
            </a:r>
            <a:r>
              <a:rPr lang="en-US" sz="2800" dirty="0"/>
              <a:t>up from $12.93</a:t>
            </a:r>
            <a:r>
              <a:rPr lang="en-US" sz="2800" dirty="0" smtClean="0"/>
              <a:t>.</a:t>
            </a:r>
          </a:p>
          <a:p>
            <a:pPr marL="342900" indent="-342900" algn="just">
              <a:buFont typeface="Arial" panose="020B0604020202020204" pitchFamily="34" charset="0"/>
              <a:buChar char="•"/>
            </a:pPr>
            <a:endParaRPr lang="en-US" sz="1800" dirty="0"/>
          </a:p>
          <a:p>
            <a:pPr marL="342900" indent="-342900" algn="just">
              <a:buFont typeface="Arial" panose="020B0604020202020204" pitchFamily="34" charset="0"/>
              <a:buChar char="•"/>
            </a:pPr>
            <a:r>
              <a:rPr lang="en-US" sz="2800" dirty="0"/>
              <a:t>Agricultural workers are guided by a separate minimum wage timetable and </a:t>
            </a:r>
            <a:r>
              <a:rPr lang="en-US" sz="2800" dirty="0" smtClean="0"/>
              <a:t>given </a:t>
            </a:r>
            <a:r>
              <a:rPr lang="en-US" sz="2800" dirty="0"/>
              <a:t>until 2027 to reach the $15/hour minimum wage. Employees who work on a farm for an hourly or piece-rate wage will see their minimum hourly wage increase to $12.81, up from $12.01.</a:t>
            </a:r>
          </a:p>
          <a:p>
            <a:endParaRPr lang="en-US" dirty="0"/>
          </a:p>
        </p:txBody>
      </p:sp>
    </p:spTree>
    <p:extLst>
      <p:ext uri="{BB962C8B-B14F-4D97-AF65-F5344CB8AC3E}">
        <p14:creationId xmlns:p14="http://schemas.microsoft.com/office/powerpoint/2010/main" val="11301599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ea typeface="Minion Pro"/>
              </a:rPr>
              <a:t>Minimum Wage For Tipped Employees</a:t>
            </a:r>
            <a:endParaRPr lang="en-US" dirty="0"/>
          </a:p>
        </p:txBody>
      </p:sp>
      <p:sp>
        <p:nvSpPr>
          <p:cNvPr id="3" name="Content Placeholder 2"/>
          <p:cNvSpPr>
            <a:spLocks noGrp="1"/>
          </p:cNvSpPr>
          <p:nvPr>
            <p:ph idx="1"/>
          </p:nvPr>
        </p:nvSpPr>
        <p:spPr>
          <a:xfrm>
            <a:off x="602019" y="948362"/>
            <a:ext cx="10719698" cy="5335299"/>
          </a:xfrm>
        </p:spPr>
        <p:txBody>
          <a:bodyPr>
            <a:normAutofit/>
          </a:bodyPr>
          <a:lstStyle/>
          <a:p>
            <a:pPr marL="342900" indent="-342900" algn="just">
              <a:buFont typeface="Arial" panose="020B0604020202020204" pitchFamily="34" charset="0"/>
              <a:buChar char="•"/>
            </a:pPr>
            <a:r>
              <a:rPr lang="en-US" sz="3200" dirty="0" smtClean="0"/>
              <a:t>Minimum allowable cash wage remains at </a:t>
            </a:r>
            <a:r>
              <a:rPr lang="en-US" sz="3200" smtClean="0"/>
              <a:t>$ </a:t>
            </a:r>
            <a:r>
              <a:rPr lang="en-US" sz="3200" smtClean="0"/>
              <a:t>5.26 </a:t>
            </a:r>
            <a:r>
              <a:rPr lang="en-US" sz="3200" dirty="0" smtClean="0"/>
              <a:t>per hour.</a:t>
            </a:r>
          </a:p>
          <a:p>
            <a:pPr marL="342900" indent="-342900" algn="just">
              <a:buFont typeface="Arial" panose="020B0604020202020204" pitchFamily="34" charset="0"/>
              <a:buChar char="•"/>
            </a:pPr>
            <a:r>
              <a:rPr lang="en-US" sz="3200" dirty="0" smtClean="0"/>
              <a:t>“Tip credits” are acceptable to </a:t>
            </a:r>
            <a:r>
              <a:rPr lang="en-US" sz="3200" dirty="0"/>
              <a:t>reach state or federal minimum wage.	</a:t>
            </a:r>
          </a:p>
          <a:p>
            <a:pPr marL="800100" lvl="1" indent="-342900" algn="just">
              <a:buFont typeface="Arial" panose="020B0604020202020204" pitchFamily="34" charset="0"/>
              <a:buChar char="•"/>
            </a:pPr>
            <a:r>
              <a:rPr lang="en-US" sz="3200" dirty="0" smtClean="0"/>
              <a:t>Employers are able to now claim a $9.87 tip credit, an increase of $1 from 2023. </a:t>
            </a:r>
          </a:p>
          <a:p>
            <a:pPr marL="800100" lvl="1" indent="-342900" algn="just">
              <a:buFont typeface="Arial" panose="020B0604020202020204" pitchFamily="34" charset="0"/>
              <a:buChar char="•"/>
            </a:pPr>
            <a:r>
              <a:rPr lang="en-US" sz="3200" dirty="0" smtClean="0"/>
              <a:t>Tip credit is not the same as “tip pooling”</a:t>
            </a:r>
          </a:p>
          <a:p>
            <a:pPr marL="1257300" lvl="2" indent="-342900" algn="just">
              <a:buFont typeface="Arial" panose="020B0604020202020204" pitchFamily="34" charset="0"/>
              <a:buChar char="•"/>
            </a:pPr>
            <a:r>
              <a:rPr lang="en-US" sz="3200" dirty="0" smtClean="0"/>
              <a:t>Employers/managers are not allowed to participate in any tip pooling structure</a:t>
            </a:r>
          </a:p>
          <a:p>
            <a:pPr lvl="2"/>
            <a:endParaRPr lang="en-US" sz="3200" dirty="0" smtClean="0"/>
          </a:p>
          <a:p>
            <a:pPr marL="800100" lvl="1" indent="-342900">
              <a:buFont typeface="Arial" panose="020B0604020202020204" pitchFamily="34" charset="0"/>
              <a:buChar char="•"/>
            </a:pPr>
            <a:endParaRPr lang="en-US" sz="3200" dirty="0"/>
          </a:p>
        </p:txBody>
      </p:sp>
    </p:spTree>
    <p:extLst>
      <p:ext uri="{BB962C8B-B14F-4D97-AF65-F5344CB8AC3E}">
        <p14:creationId xmlns:p14="http://schemas.microsoft.com/office/powerpoint/2010/main" val="5925277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Minimum Wage Cont. </a:t>
            </a:r>
            <a:endParaRPr lang="en-US" sz="3200" dirty="0"/>
          </a:p>
        </p:txBody>
      </p:sp>
      <p:sp>
        <p:nvSpPr>
          <p:cNvPr id="3" name="Content Placeholder 2"/>
          <p:cNvSpPr>
            <a:spLocks noGrp="1"/>
          </p:cNvSpPr>
          <p:nvPr>
            <p:ph idx="1"/>
          </p:nvPr>
        </p:nvSpPr>
        <p:spPr>
          <a:xfrm>
            <a:off x="602018" y="948362"/>
            <a:ext cx="10069993" cy="5335299"/>
          </a:xfrm>
        </p:spPr>
        <p:txBody>
          <a:bodyPr/>
          <a:lstStyle/>
          <a:p>
            <a:pPr lvl="1" indent="-457200" algn="just">
              <a:buFontTx/>
              <a:buChar char="•"/>
            </a:pPr>
            <a:r>
              <a:rPr lang="en-US" sz="3600" dirty="0">
                <a:solidFill>
                  <a:srgbClr val="262626"/>
                </a:solidFill>
              </a:rPr>
              <a:t>Common </a:t>
            </a:r>
            <a:r>
              <a:rPr lang="en-US" sz="3600" dirty="0" smtClean="0">
                <a:solidFill>
                  <a:srgbClr val="262626"/>
                </a:solidFill>
              </a:rPr>
              <a:t>Issues:</a:t>
            </a:r>
            <a:endParaRPr lang="en-US" sz="3600" dirty="0">
              <a:solidFill>
                <a:srgbClr val="262626"/>
              </a:solidFill>
            </a:endParaRPr>
          </a:p>
          <a:p>
            <a:pPr marL="914400" lvl="1" indent="-457200" algn="just">
              <a:buFont typeface="Arial" panose="020B0604020202020204" pitchFamily="34" charset="0"/>
              <a:buChar char="•"/>
            </a:pPr>
            <a:r>
              <a:rPr lang="en-US" sz="3600" dirty="0">
                <a:solidFill>
                  <a:srgbClr val="262626"/>
                </a:solidFill>
              </a:rPr>
              <a:t>Deductions from pay cannot reduce wage below minimum </a:t>
            </a:r>
            <a:r>
              <a:rPr lang="en-US" sz="3600" dirty="0" smtClean="0">
                <a:solidFill>
                  <a:srgbClr val="262626"/>
                </a:solidFill>
              </a:rPr>
              <a:t>wage</a:t>
            </a:r>
          </a:p>
          <a:p>
            <a:pPr marL="914400" lvl="1" indent="-457200" algn="just">
              <a:buFont typeface="Arial" panose="020B0604020202020204" pitchFamily="34" charset="0"/>
              <a:buChar char="•"/>
            </a:pPr>
            <a:r>
              <a:rPr lang="en-US" sz="3600" dirty="0">
                <a:solidFill>
                  <a:srgbClr val="262626"/>
                </a:solidFill>
              </a:rPr>
              <a:t>The “working lunch”</a:t>
            </a:r>
          </a:p>
          <a:p>
            <a:pPr marL="914400" lvl="1" indent="-457200" algn="just">
              <a:buFont typeface="Arial" panose="020B0604020202020204" pitchFamily="34" charset="0"/>
              <a:buChar char="•"/>
            </a:pPr>
            <a:r>
              <a:rPr lang="en-US" sz="3600" dirty="0">
                <a:solidFill>
                  <a:srgbClr val="262626"/>
                </a:solidFill>
              </a:rPr>
              <a:t>“Rounding” meal breaks</a:t>
            </a:r>
          </a:p>
          <a:p>
            <a:pPr marL="914400" lvl="1" indent="-457200" algn="just">
              <a:buFont typeface="Arial" panose="020B0604020202020204" pitchFamily="34" charset="0"/>
              <a:buChar char="•"/>
            </a:pPr>
            <a:r>
              <a:rPr lang="en-US" sz="3600" dirty="0">
                <a:solidFill>
                  <a:srgbClr val="262626"/>
                </a:solidFill>
              </a:rPr>
              <a:t>Automatic meal break deduction</a:t>
            </a:r>
          </a:p>
          <a:p>
            <a:endParaRPr lang="en-US" dirty="0"/>
          </a:p>
        </p:txBody>
      </p:sp>
    </p:spTree>
    <p:extLst>
      <p:ext uri="{BB962C8B-B14F-4D97-AF65-F5344CB8AC3E}">
        <p14:creationId xmlns:p14="http://schemas.microsoft.com/office/powerpoint/2010/main" val="35065894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In Summary..</a:t>
            </a:r>
            <a:endParaRPr lang="en-US" sz="3200" dirty="0"/>
          </a:p>
        </p:txBody>
      </p:sp>
      <p:sp>
        <p:nvSpPr>
          <p:cNvPr id="3" name="Content Placeholder 2"/>
          <p:cNvSpPr>
            <a:spLocks noGrp="1"/>
          </p:cNvSpPr>
          <p:nvPr>
            <p:ph idx="1"/>
          </p:nvPr>
        </p:nvSpPr>
        <p:spPr>
          <a:xfrm>
            <a:off x="602018" y="948362"/>
            <a:ext cx="10503129" cy="5335299"/>
          </a:xfrm>
        </p:spPr>
        <p:txBody>
          <a:bodyPr/>
          <a:lstStyle/>
          <a:p>
            <a:pPr algn="just"/>
            <a:r>
              <a:rPr lang="en-US" sz="2700" b="1" u="sng" dirty="0">
                <a:solidFill>
                  <a:srgbClr val="262626"/>
                </a:solidFill>
              </a:rPr>
              <a:t>Remember</a:t>
            </a:r>
            <a:r>
              <a:rPr lang="en-US" sz="2700" dirty="0">
                <a:solidFill>
                  <a:srgbClr val="262626"/>
                </a:solidFill>
              </a:rPr>
              <a:t>: All employees are entitled to wage and overtime unless they are correctly classified as “exempt.”</a:t>
            </a:r>
            <a:endParaRPr lang="en-US" sz="2700" u="sng" dirty="0">
              <a:solidFill>
                <a:srgbClr val="262626"/>
              </a:solidFill>
            </a:endParaRPr>
          </a:p>
          <a:p>
            <a:pPr marL="800100" lvl="1" indent="-342900" algn="just">
              <a:buFont typeface="Arial" panose="020B0604020202020204" pitchFamily="34" charset="0"/>
              <a:buChar char="•"/>
            </a:pPr>
            <a:r>
              <a:rPr lang="en-US" sz="2700" u="sng" dirty="0">
                <a:solidFill>
                  <a:srgbClr val="262626"/>
                </a:solidFill>
              </a:rPr>
              <a:t>Minimum wage</a:t>
            </a:r>
            <a:r>
              <a:rPr lang="en-US" sz="2700" dirty="0">
                <a:solidFill>
                  <a:srgbClr val="262626"/>
                </a:solidFill>
              </a:rPr>
              <a:t>: Higher of federal or state minimum </a:t>
            </a:r>
            <a:r>
              <a:rPr lang="en-US" sz="2700" dirty="0" smtClean="0">
                <a:solidFill>
                  <a:srgbClr val="262626"/>
                </a:solidFill>
              </a:rPr>
              <a:t>wage ($15.13 for most employees starting on 1/1/2024).</a:t>
            </a:r>
            <a:endParaRPr lang="en-US" sz="2700" dirty="0">
              <a:solidFill>
                <a:srgbClr val="262626"/>
              </a:solidFill>
            </a:endParaRPr>
          </a:p>
          <a:p>
            <a:pPr marL="800100" lvl="1" indent="-342900" algn="just">
              <a:buFont typeface="Arial" panose="020B0604020202020204" pitchFamily="34" charset="0"/>
              <a:buChar char="•"/>
            </a:pPr>
            <a:r>
              <a:rPr lang="en-US" sz="2700" u="sng" dirty="0">
                <a:solidFill>
                  <a:srgbClr val="262626"/>
                </a:solidFill>
              </a:rPr>
              <a:t>Overtime</a:t>
            </a:r>
            <a:r>
              <a:rPr lang="en-US" sz="2700" dirty="0">
                <a:solidFill>
                  <a:srgbClr val="262626"/>
                </a:solidFill>
              </a:rPr>
              <a:t>: Time-and-a-half for all hours over forty per week</a:t>
            </a:r>
          </a:p>
          <a:p>
            <a:pPr marL="800100" lvl="1" indent="-342900" algn="just">
              <a:buFont typeface="Arial" panose="020B0604020202020204" pitchFamily="34" charset="0"/>
              <a:buChar char="•"/>
            </a:pPr>
            <a:r>
              <a:rPr lang="en-US" sz="2700" u="sng" dirty="0">
                <a:solidFill>
                  <a:srgbClr val="262626"/>
                </a:solidFill>
              </a:rPr>
              <a:t>Exemptions</a:t>
            </a:r>
            <a:r>
              <a:rPr lang="en-US" sz="2700" dirty="0">
                <a:solidFill>
                  <a:srgbClr val="262626"/>
                </a:solidFill>
              </a:rPr>
              <a:t>: Exempt employees are not subject to overtime or minimum wage</a:t>
            </a:r>
          </a:p>
          <a:p>
            <a:pPr marL="1200150" lvl="2" indent="-400050" algn="just">
              <a:buFontTx/>
              <a:buChar char="•"/>
            </a:pPr>
            <a:r>
              <a:rPr lang="en-US" sz="2700" dirty="0">
                <a:solidFill>
                  <a:srgbClr val="262626"/>
                </a:solidFill>
              </a:rPr>
              <a:t>Salary basis: pay does not fluctuate</a:t>
            </a:r>
          </a:p>
          <a:p>
            <a:pPr marL="1200150" lvl="2" indent="-400050" algn="just">
              <a:buFontTx/>
              <a:buChar char="•"/>
            </a:pPr>
            <a:r>
              <a:rPr lang="en-US" sz="2700" dirty="0">
                <a:solidFill>
                  <a:srgbClr val="262626"/>
                </a:solidFill>
              </a:rPr>
              <a:t>Salary amount: $684 per week/$35,568</a:t>
            </a:r>
          </a:p>
          <a:p>
            <a:pPr marL="1200150" lvl="2" indent="-400050" algn="just">
              <a:buFontTx/>
              <a:buChar char="•"/>
            </a:pPr>
            <a:r>
              <a:rPr lang="en-US" sz="2700" dirty="0">
                <a:solidFill>
                  <a:srgbClr val="262626"/>
                </a:solidFill>
              </a:rPr>
              <a:t>Job duties: executive, administrative, professional, outside sales</a:t>
            </a:r>
          </a:p>
          <a:p>
            <a:endParaRPr lang="en-US" dirty="0"/>
          </a:p>
        </p:txBody>
      </p:sp>
    </p:spTree>
    <p:extLst>
      <p:ext uri="{BB962C8B-B14F-4D97-AF65-F5344CB8AC3E}">
        <p14:creationId xmlns:p14="http://schemas.microsoft.com/office/powerpoint/2010/main" val="1001440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13673" y="2711386"/>
            <a:ext cx="8704611" cy="982944"/>
          </a:xfrm>
        </p:spPr>
        <p:txBody>
          <a:bodyPr>
            <a:noAutofit/>
          </a:bodyPr>
          <a:lstStyle/>
          <a:p>
            <a:r>
              <a:rPr lang="en-US" sz="3600" dirty="0" smtClean="0"/>
              <a:t>CANNABIS IN THE WORKPLACE</a:t>
            </a:r>
            <a:endParaRPr lang="en-US" sz="3600" dirty="0"/>
          </a:p>
        </p:txBody>
      </p:sp>
    </p:spTree>
    <p:extLst>
      <p:ext uri="{BB962C8B-B14F-4D97-AF65-F5344CB8AC3E}">
        <p14:creationId xmlns:p14="http://schemas.microsoft.com/office/powerpoint/2010/main" val="18394395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Upcoming Employment Seminars in 2024</a:t>
            </a:r>
            <a:endParaRPr lang="en-US" sz="3200"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sz="4000" b="1" dirty="0" smtClean="0"/>
              <a:t>February 27, 2024 </a:t>
            </a:r>
            <a:r>
              <a:rPr lang="en-US" sz="4000" dirty="0" smtClean="0"/>
              <a:t>– Cannabis Webinar</a:t>
            </a:r>
          </a:p>
          <a:p>
            <a:pPr marL="342900" indent="-342900">
              <a:buFont typeface="Arial" panose="020B0604020202020204" pitchFamily="34" charset="0"/>
              <a:buChar char="•"/>
            </a:pPr>
            <a:r>
              <a:rPr lang="en-US" sz="4000" b="1" dirty="0" smtClean="0"/>
              <a:t>May 14, 2024 </a:t>
            </a:r>
            <a:r>
              <a:rPr lang="en-US" sz="4000" dirty="0" smtClean="0"/>
              <a:t>– HR Boot Camp</a:t>
            </a:r>
          </a:p>
          <a:p>
            <a:pPr marL="342900" indent="-342900">
              <a:buFont typeface="Arial" panose="020B0604020202020204" pitchFamily="34" charset="0"/>
              <a:buChar char="•"/>
            </a:pPr>
            <a:r>
              <a:rPr lang="en-US" sz="4000" b="1" dirty="0" smtClean="0"/>
              <a:t>September 17, 2024 </a:t>
            </a:r>
            <a:r>
              <a:rPr lang="en-US" sz="4000" dirty="0" smtClean="0"/>
              <a:t>– Privacy Rights and Internal Investigations Webinar</a:t>
            </a:r>
          </a:p>
          <a:p>
            <a:pPr marL="342900" indent="-342900">
              <a:buFont typeface="Arial" panose="020B0604020202020204" pitchFamily="34" charset="0"/>
              <a:buChar char="•"/>
            </a:pPr>
            <a:r>
              <a:rPr lang="en-US" sz="4000" b="1" dirty="0" smtClean="0"/>
              <a:t>November 12, 2024</a:t>
            </a:r>
            <a:r>
              <a:rPr lang="en-US" sz="4000" dirty="0" smtClean="0"/>
              <a:t> – End-of-Year Policy Review Webinar</a:t>
            </a:r>
            <a:endParaRPr lang="en-US" sz="4000" dirty="0"/>
          </a:p>
        </p:txBody>
      </p:sp>
    </p:spTree>
    <p:extLst>
      <p:ext uri="{BB962C8B-B14F-4D97-AF65-F5344CB8AC3E}">
        <p14:creationId xmlns:p14="http://schemas.microsoft.com/office/powerpoint/2010/main" val="12762837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48344"/>
            <a:ext cx="9144000" cy="733313"/>
          </a:xfrm>
        </p:spPr>
        <p:txBody>
          <a:bodyPr>
            <a:noAutofit/>
          </a:bodyPr>
          <a:lstStyle/>
          <a:p>
            <a:pPr algn="ctr"/>
            <a:r>
              <a:rPr lang="en-US" sz="3200" dirty="0"/>
              <a:t>Connect with Laddey, Clark and Ryan, LLP</a:t>
            </a:r>
          </a:p>
        </p:txBody>
      </p:sp>
      <p:sp>
        <p:nvSpPr>
          <p:cNvPr id="8" name="Content Placeholder 7"/>
          <p:cNvSpPr>
            <a:spLocks noGrp="1"/>
          </p:cNvSpPr>
          <p:nvPr>
            <p:ph idx="1"/>
          </p:nvPr>
        </p:nvSpPr>
        <p:spPr>
          <a:xfrm>
            <a:off x="1975513" y="1081656"/>
            <a:ext cx="8278588" cy="5202004"/>
          </a:xfrm>
        </p:spPr>
        <p:txBody>
          <a:bodyPr/>
          <a:lstStyle/>
          <a:p>
            <a:endParaRPr lang="en-US" dirty="0"/>
          </a:p>
          <a:p>
            <a:endParaRPr lang="en-US" dirty="0"/>
          </a:p>
          <a:p>
            <a:endParaRPr lang="en-US" dirty="0"/>
          </a:p>
          <a:p>
            <a:endParaRPr lang="en-US" dirty="0"/>
          </a:p>
          <a:p>
            <a:endParaRPr lang="en-US" dirty="0"/>
          </a:p>
          <a:p>
            <a:endParaRPr lang="en-US" dirty="0"/>
          </a:p>
          <a:p>
            <a:endParaRPr lang="en-US" sz="1200" dirty="0"/>
          </a:p>
          <a:p>
            <a:r>
              <a:rPr lang="en-US" dirty="0"/>
              <a:t>	</a:t>
            </a:r>
            <a:r>
              <a:rPr lang="en-US" sz="2300" dirty="0"/>
              <a:t>	 </a:t>
            </a:r>
            <a:r>
              <a:rPr lang="en-US" sz="2300" dirty="0" smtClean="0"/>
              <a:t>Like </a:t>
            </a:r>
            <a:r>
              <a:rPr lang="en-US" sz="2300" dirty="0"/>
              <a:t>us		     </a:t>
            </a:r>
            <a:r>
              <a:rPr lang="en-US" sz="2300" dirty="0" smtClean="0"/>
              <a:t>      Connect </a:t>
            </a:r>
            <a:r>
              <a:rPr lang="en-US" sz="2300" dirty="0"/>
              <a:t>with us		       Follow us</a:t>
            </a:r>
          </a:p>
        </p:txBody>
      </p:sp>
      <p:pic>
        <p:nvPicPr>
          <p:cNvPr id="103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1371" y="1660754"/>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8"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4439" y="1660753"/>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9"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2742" y="1702935"/>
            <a:ext cx="213360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5498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New Jersey Marijuana Laws</a:t>
            </a:r>
            <a:endParaRPr lang="en-US" sz="3200" dirty="0"/>
          </a:p>
        </p:txBody>
      </p:sp>
      <p:sp>
        <p:nvSpPr>
          <p:cNvPr id="3" name="Content Placeholder 2"/>
          <p:cNvSpPr>
            <a:spLocks noGrp="1"/>
          </p:cNvSpPr>
          <p:nvPr>
            <p:ph idx="1"/>
          </p:nvPr>
        </p:nvSpPr>
        <p:spPr/>
        <p:txBody>
          <a:bodyPr>
            <a:normAutofit/>
          </a:bodyPr>
          <a:lstStyle/>
          <a:p>
            <a:pPr marL="457200" indent="-457200">
              <a:buAutoNum type="arabicPeriod"/>
            </a:pPr>
            <a:endParaRPr lang="en-US" sz="3600" dirty="0" smtClean="0"/>
          </a:p>
          <a:p>
            <a:pPr marL="457200" indent="-457200">
              <a:buAutoNum type="arabicPeriod"/>
            </a:pPr>
            <a:r>
              <a:rPr lang="en-US" sz="3600" dirty="0" smtClean="0"/>
              <a:t>Jake </a:t>
            </a:r>
            <a:r>
              <a:rPr lang="en-US" sz="3600" dirty="0"/>
              <a:t>Honig Compassionate Use Medical Cannabis </a:t>
            </a:r>
            <a:r>
              <a:rPr lang="en-US" sz="3600" dirty="0" smtClean="0"/>
              <a:t>Act</a:t>
            </a:r>
          </a:p>
          <a:p>
            <a:pPr marL="457200" indent="-457200">
              <a:buAutoNum type="arabicPeriod"/>
            </a:pPr>
            <a:endParaRPr lang="en-US" sz="3600" dirty="0" smtClean="0"/>
          </a:p>
          <a:p>
            <a:pPr marL="457200" indent="-457200">
              <a:buAutoNum type="arabicPeriod"/>
            </a:pPr>
            <a:r>
              <a:rPr lang="en-US" sz="3600" dirty="0" smtClean="0"/>
              <a:t>Cannabis </a:t>
            </a:r>
            <a:r>
              <a:rPr lang="en-US" sz="3600" dirty="0"/>
              <a:t>Regulatory Enforcement Assistance and Marketplace Modernization </a:t>
            </a:r>
            <a:r>
              <a:rPr lang="en-US" sz="3600" dirty="0" smtClean="0"/>
              <a:t>Act (CREAMMA).</a:t>
            </a:r>
            <a:r>
              <a:rPr lang="en-US" sz="3600" dirty="0"/>
              <a:t> </a:t>
            </a:r>
          </a:p>
        </p:txBody>
      </p:sp>
    </p:spTree>
    <p:extLst>
      <p:ext uri="{BB962C8B-B14F-4D97-AF65-F5344CB8AC3E}">
        <p14:creationId xmlns:p14="http://schemas.microsoft.com/office/powerpoint/2010/main" val="1031272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Recreational Cannabis</a:t>
            </a:r>
            <a:endParaRPr lang="en-US" sz="3200" dirty="0"/>
          </a:p>
        </p:txBody>
      </p:sp>
      <p:sp>
        <p:nvSpPr>
          <p:cNvPr id="3" name="Content Placeholder 2"/>
          <p:cNvSpPr>
            <a:spLocks noGrp="1"/>
          </p:cNvSpPr>
          <p:nvPr>
            <p:ph idx="1"/>
          </p:nvPr>
        </p:nvSpPr>
        <p:spPr>
          <a:xfrm>
            <a:off x="602019" y="948362"/>
            <a:ext cx="10936266" cy="5335299"/>
          </a:xfrm>
        </p:spPr>
        <p:txBody>
          <a:bodyPr>
            <a:normAutofit/>
          </a:bodyPr>
          <a:lstStyle/>
          <a:p>
            <a:pPr algn="just"/>
            <a:endParaRPr lang="en-US" sz="1600" dirty="0" smtClean="0"/>
          </a:p>
          <a:p>
            <a:pPr algn="just"/>
            <a:r>
              <a:rPr lang="en-US" dirty="0" smtClean="0"/>
              <a:t>In November 2020, New </a:t>
            </a:r>
            <a:r>
              <a:rPr lang="en-US" dirty="0"/>
              <a:t>Jersey citizens voted to legalize marijuana for </a:t>
            </a:r>
            <a:r>
              <a:rPr lang="en-US" b="1" i="1" dirty="0"/>
              <a:t>adult recreational </a:t>
            </a:r>
            <a:r>
              <a:rPr lang="en-US" b="1" i="1" dirty="0" smtClean="0"/>
              <a:t>use</a:t>
            </a:r>
            <a:r>
              <a:rPr lang="en-US" dirty="0" smtClean="0"/>
              <a:t>, approving </a:t>
            </a:r>
            <a:r>
              <a:rPr lang="en-US" dirty="0"/>
              <a:t>the referendum by a 67% majority</a:t>
            </a:r>
            <a:r>
              <a:rPr lang="en-US" dirty="0" smtClean="0"/>
              <a:t>.</a:t>
            </a:r>
          </a:p>
          <a:p>
            <a:endParaRPr lang="en-US" sz="1800" dirty="0" smtClean="0"/>
          </a:p>
          <a:p>
            <a:pPr algn="just"/>
            <a:r>
              <a:rPr lang="en-US" dirty="0"/>
              <a:t>O</a:t>
            </a:r>
            <a:r>
              <a:rPr lang="en-US" dirty="0" smtClean="0"/>
              <a:t>n </a:t>
            </a:r>
            <a:r>
              <a:rPr lang="en-US" dirty="0"/>
              <a:t>Feb. 22, 2021, Governor Philip Murphy signed into law the “</a:t>
            </a:r>
            <a:r>
              <a:rPr lang="en-US" b="1" dirty="0"/>
              <a:t>Cannabis Regulatory Enforcement Assistance and Marketplace Modernization Act</a:t>
            </a:r>
            <a:r>
              <a:rPr lang="en-US" dirty="0"/>
              <a:t>,” or “</a:t>
            </a:r>
            <a:r>
              <a:rPr lang="en-US" b="1" dirty="0" smtClean="0"/>
              <a:t>CREAMMA</a:t>
            </a:r>
            <a:r>
              <a:rPr lang="en-US" dirty="0" smtClean="0"/>
              <a:t>”, which:</a:t>
            </a:r>
          </a:p>
          <a:p>
            <a:pPr algn="just"/>
            <a:r>
              <a:rPr lang="en-US" dirty="0" smtClean="0"/>
              <a:t>1. </a:t>
            </a:r>
            <a:r>
              <a:rPr lang="en-US" dirty="0"/>
              <a:t>legalizes and regulates marijuana use and possession for adults aged 21 and over; </a:t>
            </a:r>
            <a:endParaRPr lang="en-US" dirty="0" smtClean="0"/>
          </a:p>
          <a:p>
            <a:pPr algn="just"/>
            <a:r>
              <a:rPr lang="en-US" dirty="0" smtClean="0"/>
              <a:t>2. </a:t>
            </a:r>
            <a:r>
              <a:rPr lang="en-US" dirty="0"/>
              <a:t>decriminalizes marijuana possession up to a certain quantity; and </a:t>
            </a:r>
            <a:endParaRPr lang="en-US" dirty="0" smtClean="0"/>
          </a:p>
          <a:p>
            <a:pPr algn="just"/>
            <a:r>
              <a:rPr lang="en-US" dirty="0" smtClean="0"/>
              <a:t>3. </a:t>
            </a:r>
            <a:r>
              <a:rPr lang="en-US" dirty="0"/>
              <a:t>clarifies marijuana use and possession penalties for individuals under 21 years old. </a:t>
            </a:r>
            <a:endParaRPr lang="en-US" dirty="0" smtClean="0"/>
          </a:p>
        </p:txBody>
      </p:sp>
    </p:spTree>
    <p:extLst>
      <p:ext uri="{BB962C8B-B14F-4D97-AF65-F5344CB8AC3E}">
        <p14:creationId xmlns:p14="http://schemas.microsoft.com/office/powerpoint/2010/main" val="672342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CREAMMA</a:t>
            </a:r>
            <a:endParaRPr lang="en-US" sz="3200" dirty="0"/>
          </a:p>
        </p:txBody>
      </p:sp>
      <p:sp>
        <p:nvSpPr>
          <p:cNvPr id="3" name="Content Placeholder 2"/>
          <p:cNvSpPr>
            <a:spLocks noGrp="1"/>
          </p:cNvSpPr>
          <p:nvPr>
            <p:ph idx="1"/>
          </p:nvPr>
        </p:nvSpPr>
        <p:spPr>
          <a:xfrm>
            <a:off x="602018" y="948362"/>
            <a:ext cx="10563287" cy="5335299"/>
          </a:xfrm>
        </p:spPr>
        <p:txBody>
          <a:bodyPr>
            <a:normAutofit/>
          </a:bodyPr>
          <a:lstStyle/>
          <a:p>
            <a:pPr algn="just">
              <a:spcBef>
                <a:spcPts val="0"/>
              </a:spcBef>
            </a:pPr>
            <a:endParaRPr lang="en-US" dirty="0" smtClean="0"/>
          </a:p>
          <a:p>
            <a:pPr algn="just">
              <a:spcBef>
                <a:spcPts val="0"/>
              </a:spcBef>
            </a:pPr>
            <a:r>
              <a:rPr lang="en-US" sz="3600" dirty="0" smtClean="0"/>
              <a:t>CREAMMA </a:t>
            </a:r>
            <a:r>
              <a:rPr lang="en-US" sz="3600" dirty="0"/>
              <a:t>legalizes and regulates marijuana use and possession </a:t>
            </a:r>
            <a:r>
              <a:rPr lang="en-US" sz="3600" dirty="0" smtClean="0"/>
              <a:t>for </a:t>
            </a:r>
            <a:r>
              <a:rPr lang="en-US" sz="3600" dirty="0"/>
              <a:t>adults </a:t>
            </a:r>
            <a:r>
              <a:rPr lang="en-US" sz="3600" dirty="0" smtClean="0"/>
              <a:t>aged </a:t>
            </a:r>
            <a:r>
              <a:rPr lang="en-US" sz="3600" dirty="0"/>
              <a:t>21 and </a:t>
            </a:r>
            <a:r>
              <a:rPr lang="en-US" sz="3600" dirty="0" smtClean="0"/>
              <a:t>over; AND</a:t>
            </a:r>
          </a:p>
          <a:p>
            <a:pPr algn="just"/>
            <a:endParaRPr lang="en-US" sz="3600" dirty="0" smtClean="0"/>
          </a:p>
          <a:p>
            <a:pPr algn="just">
              <a:spcBef>
                <a:spcPts val="0"/>
              </a:spcBef>
            </a:pPr>
            <a:r>
              <a:rPr lang="en-US" sz="3600" dirty="0" smtClean="0"/>
              <a:t>Expressly </a:t>
            </a:r>
            <a:r>
              <a:rPr lang="en-US" sz="3600" dirty="0"/>
              <a:t>prohibits an employer from subjecting an employee </a:t>
            </a:r>
            <a:r>
              <a:rPr lang="en-US" sz="3600" dirty="0" smtClean="0"/>
              <a:t>or </a:t>
            </a:r>
            <a:r>
              <a:rPr lang="en-US" sz="3600" dirty="0"/>
              <a:t>applicant to any adverse action </a:t>
            </a:r>
            <a:r>
              <a:rPr lang="en-US" sz="3600" i="1" dirty="0"/>
              <a:t>solely</a:t>
            </a:r>
            <a:r>
              <a:rPr lang="en-US" sz="3600" dirty="0"/>
              <a:t> due to </a:t>
            </a:r>
            <a:r>
              <a:rPr lang="en-US" sz="3600" dirty="0" smtClean="0"/>
              <a:t>an </a:t>
            </a:r>
            <a:r>
              <a:rPr lang="en-US" sz="3600" dirty="0"/>
              <a:t>individual’s positive drug test for marijuana.  </a:t>
            </a:r>
          </a:p>
        </p:txBody>
      </p:sp>
    </p:spTree>
    <p:extLst>
      <p:ext uri="{BB962C8B-B14F-4D97-AF65-F5344CB8AC3E}">
        <p14:creationId xmlns:p14="http://schemas.microsoft.com/office/powerpoint/2010/main" val="2319354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CREAMMA</a:t>
            </a:r>
            <a:endParaRPr lang="en-US" sz="3200" dirty="0"/>
          </a:p>
        </p:txBody>
      </p:sp>
      <p:sp>
        <p:nvSpPr>
          <p:cNvPr id="3" name="Content Placeholder 2"/>
          <p:cNvSpPr>
            <a:spLocks noGrp="1"/>
          </p:cNvSpPr>
          <p:nvPr>
            <p:ph idx="1"/>
          </p:nvPr>
        </p:nvSpPr>
        <p:spPr>
          <a:xfrm>
            <a:off x="602018" y="948362"/>
            <a:ext cx="10695635" cy="5335299"/>
          </a:xfrm>
        </p:spPr>
        <p:txBody>
          <a:bodyPr/>
          <a:lstStyle/>
          <a:p>
            <a:pPr algn="ctr"/>
            <a:endParaRPr lang="en-US" sz="1800" dirty="0" smtClean="0"/>
          </a:p>
          <a:p>
            <a:pPr algn="just">
              <a:spcBef>
                <a:spcPts val="0"/>
              </a:spcBef>
            </a:pPr>
            <a:r>
              <a:rPr lang="en-US" sz="3600" dirty="0" smtClean="0"/>
              <a:t>CREAMMA </a:t>
            </a:r>
            <a:r>
              <a:rPr lang="en-US" sz="3600" dirty="0"/>
              <a:t>is not an employment law but includes language </a:t>
            </a:r>
            <a:r>
              <a:rPr lang="en-US" sz="3600" b="1" dirty="0"/>
              <a:t>prohibiting employers from refusing to hire </a:t>
            </a:r>
            <a:r>
              <a:rPr lang="en-US" sz="3600" dirty="0"/>
              <a:t>applicants because they do or do not consume marijuana </a:t>
            </a:r>
            <a:r>
              <a:rPr lang="en-US" sz="3600" dirty="0" smtClean="0"/>
              <a:t>AND </a:t>
            </a:r>
            <a:r>
              <a:rPr lang="en-US" sz="3600" dirty="0"/>
              <a:t>solely due to the presence of the drug’s metabolites in their </a:t>
            </a:r>
            <a:r>
              <a:rPr lang="en-US" sz="3600" dirty="0" smtClean="0"/>
              <a:t>system  </a:t>
            </a:r>
            <a:r>
              <a:rPr lang="en-US" sz="3600" dirty="0"/>
              <a:t>(e.g., following a drug test). </a:t>
            </a:r>
            <a:endParaRPr lang="en-US" sz="3600" dirty="0" smtClean="0"/>
          </a:p>
          <a:p>
            <a:endParaRPr lang="en-US" dirty="0"/>
          </a:p>
        </p:txBody>
      </p:sp>
    </p:spTree>
    <p:extLst>
      <p:ext uri="{BB962C8B-B14F-4D97-AF65-F5344CB8AC3E}">
        <p14:creationId xmlns:p14="http://schemas.microsoft.com/office/powerpoint/2010/main" val="4219098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CREAMMA</a:t>
            </a:r>
            <a:endParaRPr lang="en-US" sz="3200" dirty="0"/>
          </a:p>
        </p:txBody>
      </p:sp>
      <p:sp>
        <p:nvSpPr>
          <p:cNvPr id="3" name="Content Placeholder 2"/>
          <p:cNvSpPr>
            <a:spLocks noGrp="1"/>
          </p:cNvSpPr>
          <p:nvPr>
            <p:ph idx="1"/>
          </p:nvPr>
        </p:nvSpPr>
        <p:spPr>
          <a:xfrm>
            <a:off x="602018" y="948362"/>
            <a:ext cx="10731729" cy="5335299"/>
          </a:xfrm>
        </p:spPr>
        <p:txBody>
          <a:bodyPr>
            <a:normAutofit fontScale="92500"/>
          </a:bodyPr>
          <a:lstStyle/>
          <a:p>
            <a:pPr algn="just"/>
            <a:r>
              <a:rPr lang="en-US" sz="3200" dirty="0"/>
              <a:t>Under CREAMMA, “[n]o employer shall refuse to hire or employ any person or shall discharge from employment or take any adverse action against any employee with respect to compensation, terms, conditions, or other privileges of employment because that person does or does not smoke, vape, aerosolize or otherwise use cannabis items.” N.J.S.A. 24:6I-52. </a:t>
            </a:r>
            <a:endParaRPr lang="en-US" sz="3200" dirty="0" smtClean="0"/>
          </a:p>
          <a:p>
            <a:pPr algn="just"/>
            <a:endParaRPr lang="en-US" sz="2000" dirty="0"/>
          </a:p>
          <a:p>
            <a:pPr algn="just"/>
            <a:r>
              <a:rPr lang="en-US" sz="3200" dirty="0"/>
              <a:t>Essentially creates a new “protected class” under New Jersey law for employees and job applicants who lawfully use recreational cannabis </a:t>
            </a:r>
            <a:r>
              <a:rPr lang="en-US" sz="3200" b="1" dirty="0"/>
              <a:t>off premises and during non-working hours</a:t>
            </a:r>
            <a:r>
              <a:rPr lang="en-US" sz="3200" dirty="0"/>
              <a:t>. </a:t>
            </a:r>
          </a:p>
        </p:txBody>
      </p:sp>
    </p:spTree>
    <p:extLst>
      <p:ext uri="{BB962C8B-B14F-4D97-AF65-F5344CB8AC3E}">
        <p14:creationId xmlns:p14="http://schemas.microsoft.com/office/powerpoint/2010/main" val="2442017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994</TotalTime>
  <Words>2873</Words>
  <Application>Microsoft Office PowerPoint</Application>
  <PresentationFormat>Widescreen</PresentationFormat>
  <Paragraphs>255</Paragraphs>
  <Slides>41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Graphik-regular</vt:lpstr>
      <vt:lpstr>Minion Pro</vt:lpstr>
      <vt:lpstr>1_Office Theme</vt:lpstr>
      <vt:lpstr>PowerPoint Presentation</vt:lpstr>
      <vt:lpstr>Disclaimer</vt:lpstr>
      <vt:lpstr>TOPICS</vt:lpstr>
      <vt:lpstr>CANNABIS IN THE WORKPLACE</vt:lpstr>
      <vt:lpstr>New Jersey Marijuana Laws</vt:lpstr>
      <vt:lpstr>Recreational Cannabis</vt:lpstr>
      <vt:lpstr>CREAMMA</vt:lpstr>
      <vt:lpstr>CREAMMA</vt:lpstr>
      <vt:lpstr>CREAMMA</vt:lpstr>
      <vt:lpstr>What can Employers Do?</vt:lpstr>
      <vt:lpstr>Federal or State Law???</vt:lpstr>
      <vt:lpstr>Can employers require drug testing? What are the limitations?</vt:lpstr>
      <vt:lpstr>Additional Guidance…</vt:lpstr>
      <vt:lpstr>Additional Guidance on “Workplace Impairment”</vt:lpstr>
      <vt:lpstr>CRC Guidance</vt:lpstr>
      <vt:lpstr>CRC Guidance</vt:lpstr>
      <vt:lpstr>Reasonable Suspicion Observed Behavior Report</vt:lpstr>
      <vt:lpstr>Discipline for Cannabis possession or use on the job</vt:lpstr>
      <vt:lpstr>Points to Remember </vt:lpstr>
      <vt:lpstr>What Employers Can and Can’t Do </vt:lpstr>
      <vt:lpstr>MORE of What Employers Can and Can’t Do </vt:lpstr>
      <vt:lpstr>DRUG AND ALCOHOL POLICIES</vt:lpstr>
      <vt:lpstr>THE EEOC WORKPLACE HARRASMENT GUIDANCE</vt:lpstr>
      <vt:lpstr>New Updates to a Crucial Document</vt:lpstr>
      <vt:lpstr>Quick Background</vt:lpstr>
      <vt:lpstr>Broad Protections for LGBTQ+ Workers</vt:lpstr>
      <vt:lpstr>Anti-Bias Laws and Pregnancy Related Decisions</vt:lpstr>
      <vt:lpstr>Protection for Religious Expression </vt:lpstr>
      <vt:lpstr>“Virtual” Harassment </vt:lpstr>
      <vt:lpstr>Anti-Harassment Policies</vt:lpstr>
      <vt:lpstr>Complaints</vt:lpstr>
      <vt:lpstr>Training</vt:lpstr>
      <vt:lpstr>What should employers do? </vt:lpstr>
      <vt:lpstr>Update: New Jersey Wage and hour laws</vt:lpstr>
      <vt:lpstr>New Jersey Wage and Hour Laws </vt:lpstr>
      <vt:lpstr>Changes to Minimum Wage Standards </vt:lpstr>
      <vt:lpstr>Minimum Wage For Tipped Employees</vt:lpstr>
      <vt:lpstr>Minimum Wage Cont. </vt:lpstr>
      <vt:lpstr>In Summary..</vt:lpstr>
      <vt:lpstr>Upcoming Employment Seminars in 2024</vt:lpstr>
      <vt:lpstr>Connect with Laddey, Clark and Ryan, LLP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dc:title>
  <dc:creator>Charlee L. Gee</dc:creator>
  <cp:lastModifiedBy>Thor P. Dunn</cp:lastModifiedBy>
  <cp:revision>140</cp:revision>
  <cp:lastPrinted>2023-11-07T18:00:03Z</cp:lastPrinted>
  <dcterms:created xsi:type="dcterms:W3CDTF">2019-07-22T19:17:35Z</dcterms:created>
  <dcterms:modified xsi:type="dcterms:W3CDTF">2023-11-08T16:43:35Z</dcterms:modified>
</cp:coreProperties>
</file>